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4"/>
  </p:sldMasterIdLst>
  <p:notesMasterIdLst>
    <p:notesMasterId r:id="rId29"/>
  </p:notesMasterIdLst>
  <p:handoutMasterIdLst>
    <p:handoutMasterId r:id="rId30"/>
  </p:handoutMasterIdLst>
  <p:sldIdLst>
    <p:sldId id="1519" r:id="rId5"/>
    <p:sldId id="1520" r:id="rId6"/>
    <p:sldId id="1499" r:id="rId7"/>
    <p:sldId id="1530" r:id="rId8"/>
    <p:sldId id="1531" r:id="rId9"/>
    <p:sldId id="1521" r:id="rId10"/>
    <p:sldId id="1532" r:id="rId11"/>
    <p:sldId id="1533" r:id="rId12"/>
    <p:sldId id="1535" r:id="rId13"/>
    <p:sldId id="1536" r:id="rId14"/>
    <p:sldId id="1537" r:id="rId15"/>
    <p:sldId id="1538" r:id="rId16"/>
    <p:sldId id="1539" r:id="rId17"/>
    <p:sldId id="1540" r:id="rId18"/>
    <p:sldId id="1541" r:id="rId19"/>
    <p:sldId id="1542" r:id="rId20"/>
    <p:sldId id="1543" r:id="rId21"/>
    <p:sldId id="1544" r:id="rId22"/>
    <p:sldId id="1545" r:id="rId23"/>
    <p:sldId id="1546" r:id="rId24"/>
    <p:sldId id="1547" r:id="rId25"/>
    <p:sldId id="1548" r:id="rId26"/>
    <p:sldId id="1550" r:id="rId27"/>
    <p:sldId id="152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D8A3A-C782-436C-AC9C-D2CBB7A2B676}" v="133" dt="2025-05-13T18:09:49.556"/>
    <p1510:client id="{600197EC-7702-41D4-8C93-BEF82E74EABD}" v="37" dt="2025-05-14T08:25:11.967"/>
    <p1510:client id="{60BC0F51-0FF6-44FE-8801-763A599DA56E}" v="316" dt="2025-05-13T14:58:04.654"/>
    <p1510:client id="{C74A4DEA-EDE6-4176-89F7-F1D0357340F3}" v="1031" dt="2025-05-13T17:57:43.518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4"/>
    <p:restoredTop sz="94702"/>
  </p:normalViewPr>
  <p:slideViewPr>
    <p:cSldViewPr snapToGrid="0">
      <p:cViewPr>
        <p:scale>
          <a:sx n="100" d="100"/>
          <a:sy n="100" d="100"/>
        </p:scale>
        <p:origin x="-67" y="-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5133810"/>
            <a:ext cx="11460480" cy="786384"/>
          </a:xfrm>
        </p:spPr>
        <p:txBody>
          <a:bodyPr anchor="b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5888407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FD76F-A613-5199-3B43-F4D09950F8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3E2CF8-F9ED-49BB-7C96-2E9AAC0567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450" y="586298"/>
            <a:ext cx="11353549" cy="4222152"/>
          </a:xfrm>
          <a:custGeom>
            <a:avLst/>
            <a:gdLst>
              <a:gd name="connsiteX0" fmla="*/ 1782161 w 11002360"/>
              <a:gd name="connsiteY0" fmla="*/ 0 h 4091552"/>
              <a:gd name="connsiteX1" fmla="*/ 11002360 w 11002360"/>
              <a:gd name="connsiteY1" fmla="*/ 0 h 4091552"/>
              <a:gd name="connsiteX2" fmla="*/ 11002360 w 11002360"/>
              <a:gd name="connsiteY2" fmla="*/ 4091552 h 4091552"/>
              <a:gd name="connsiteX3" fmla="*/ 3300114 w 11002360"/>
              <a:gd name="connsiteY3" fmla="*/ 4091552 h 4091552"/>
              <a:gd name="connsiteX4" fmla="*/ 1782161 w 11002360"/>
              <a:gd name="connsiteY4" fmla="*/ 4091552 h 4091552"/>
              <a:gd name="connsiteX5" fmla="*/ 306686 w 11002360"/>
              <a:gd name="connsiteY5" fmla="*/ 4091552 h 4091552"/>
              <a:gd name="connsiteX6" fmla="*/ 0 w 11002360"/>
              <a:gd name="connsiteY6" fmla="*/ 3784866 h 4091552"/>
              <a:gd name="connsiteX7" fmla="*/ 0 w 11002360"/>
              <a:gd name="connsiteY7" fmla="*/ 306687 h 4091552"/>
              <a:gd name="connsiteX8" fmla="*/ 306686 w 11002360"/>
              <a:gd name="connsiteY8" fmla="*/ 1 h 4091552"/>
              <a:gd name="connsiteX9" fmla="*/ 1782161 w 11002360"/>
              <a:gd name="connsiteY9" fmla="*/ 1 h 40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2360" h="4091552">
                <a:moveTo>
                  <a:pt x="1782161" y="0"/>
                </a:moveTo>
                <a:lnTo>
                  <a:pt x="11002360" y="0"/>
                </a:lnTo>
                <a:lnTo>
                  <a:pt x="11002360" y="4091552"/>
                </a:lnTo>
                <a:lnTo>
                  <a:pt x="3300114" y="4091552"/>
                </a:lnTo>
                <a:lnTo>
                  <a:pt x="1782161" y="4091552"/>
                </a:lnTo>
                <a:lnTo>
                  <a:pt x="306686" y="4091552"/>
                </a:lnTo>
                <a:cubicBezTo>
                  <a:pt x="137308" y="4091552"/>
                  <a:pt x="0" y="3954244"/>
                  <a:pt x="0" y="3784866"/>
                </a:cubicBezTo>
                <a:lnTo>
                  <a:pt x="0" y="306687"/>
                </a:lnTo>
                <a:cubicBezTo>
                  <a:pt x="0" y="137309"/>
                  <a:pt x="137308" y="1"/>
                  <a:pt x="306686" y="1"/>
                </a:cubicBezTo>
                <a:lnTo>
                  <a:pt x="1782161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DADC2-C124-24F8-970E-9BEF54A143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5488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424848" cy="4572000"/>
          </a:xfrm>
        </p:spPr>
        <p:txBody>
          <a:bodyPr anchor="b">
            <a:normAutofit/>
          </a:bodyPr>
          <a:lstStyle>
            <a:lvl1pPr algn="l">
              <a:defRPr sz="7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22539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333860"/>
            <a:ext cx="8467558" cy="3689909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600"/>
            </a:lvl4pPr>
            <a:lvl5pPr marL="914400" indent="0">
              <a:buFont typeface="+mj-lt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56599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0" y="916491"/>
            <a:ext cx="4663440" cy="155448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076F7-0A56-00B7-5636-53BCD84F3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75" y="1"/>
            <a:ext cx="3776472" cy="6220147"/>
          </a:xfrm>
          <a:custGeom>
            <a:avLst/>
            <a:gdLst>
              <a:gd name="connsiteX0" fmla="*/ 0 w 3776472"/>
              <a:gd name="connsiteY0" fmla="*/ 0 h 6220147"/>
              <a:gd name="connsiteX1" fmla="*/ 3776472 w 3776472"/>
              <a:gd name="connsiteY1" fmla="*/ 0 h 6220147"/>
              <a:gd name="connsiteX2" fmla="*/ 3776472 w 3776472"/>
              <a:gd name="connsiteY2" fmla="*/ 4143022 h 6220147"/>
              <a:gd name="connsiteX3" fmla="*/ 3774316 w 3776472"/>
              <a:gd name="connsiteY3" fmla="*/ 4143022 h 6220147"/>
              <a:gd name="connsiteX4" fmla="*/ 3774316 w 3776472"/>
              <a:gd name="connsiteY4" fmla="*/ 5899400 h 6220147"/>
              <a:gd name="connsiteX5" fmla="*/ 3453569 w 3776472"/>
              <a:gd name="connsiteY5" fmla="*/ 6220147 h 6220147"/>
              <a:gd name="connsiteX6" fmla="*/ 322904 w 3776472"/>
              <a:gd name="connsiteY6" fmla="*/ 6220147 h 6220147"/>
              <a:gd name="connsiteX7" fmla="*/ 2157 w 3776472"/>
              <a:gd name="connsiteY7" fmla="*/ 5899400 h 6220147"/>
              <a:gd name="connsiteX8" fmla="*/ 2157 w 3776472"/>
              <a:gd name="connsiteY8" fmla="*/ 4143022 h 6220147"/>
              <a:gd name="connsiteX9" fmla="*/ 0 w 3776472"/>
              <a:gd name="connsiteY9" fmla="*/ 4143022 h 622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472" h="6220147">
                <a:moveTo>
                  <a:pt x="0" y="0"/>
                </a:moveTo>
                <a:lnTo>
                  <a:pt x="3776472" y="0"/>
                </a:lnTo>
                <a:lnTo>
                  <a:pt x="3776472" y="4143022"/>
                </a:lnTo>
                <a:lnTo>
                  <a:pt x="3774316" y="4143022"/>
                </a:lnTo>
                <a:lnTo>
                  <a:pt x="3774316" y="5899400"/>
                </a:lnTo>
                <a:cubicBezTo>
                  <a:pt x="3774316" y="6076544"/>
                  <a:pt x="3630713" y="6220147"/>
                  <a:pt x="3453569" y="6220147"/>
                </a:cubicBezTo>
                <a:lnTo>
                  <a:pt x="322904" y="6220147"/>
                </a:lnTo>
                <a:cubicBezTo>
                  <a:pt x="145760" y="6220147"/>
                  <a:pt x="2157" y="6076544"/>
                  <a:pt x="2157" y="5899400"/>
                </a:cubicBezTo>
                <a:lnTo>
                  <a:pt x="2157" y="4143022"/>
                </a:lnTo>
                <a:lnTo>
                  <a:pt x="0" y="414302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6320" y="2825496"/>
            <a:ext cx="4663440" cy="333756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26511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120" y="820882"/>
            <a:ext cx="6813300" cy="210325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415547F-4F84-3067-76DF-196AFC6115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75" y="1"/>
            <a:ext cx="3776472" cy="6220147"/>
          </a:xfrm>
          <a:custGeom>
            <a:avLst/>
            <a:gdLst>
              <a:gd name="connsiteX0" fmla="*/ 0 w 3776472"/>
              <a:gd name="connsiteY0" fmla="*/ 0 h 6220147"/>
              <a:gd name="connsiteX1" fmla="*/ 3776472 w 3776472"/>
              <a:gd name="connsiteY1" fmla="*/ 0 h 6220147"/>
              <a:gd name="connsiteX2" fmla="*/ 3776472 w 3776472"/>
              <a:gd name="connsiteY2" fmla="*/ 4143022 h 6220147"/>
              <a:gd name="connsiteX3" fmla="*/ 3774316 w 3776472"/>
              <a:gd name="connsiteY3" fmla="*/ 4143022 h 6220147"/>
              <a:gd name="connsiteX4" fmla="*/ 3774316 w 3776472"/>
              <a:gd name="connsiteY4" fmla="*/ 5899400 h 6220147"/>
              <a:gd name="connsiteX5" fmla="*/ 3453569 w 3776472"/>
              <a:gd name="connsiteY5" fmla="*/ 6220147 h 6220147"/>
              <a:gd name="connsiteX6" fmla="*/ 322904 w 3776472"/>
              <a:gd name="connsiteY6" fmla="*/ 6220147 h 6220147"/>
              <a:gd name="connsiteX7" fmla="*/ 2157 w 3776472"/>
              <a:gd name="connsiteY7" fmla="*/ 5899400 h 6220147"/>
              <a:gd name="connsiteX8" fmla="*/ 2157 w 3776472"/>
              <a:gd name="connsiteY8" fmla="*/ 4143022 h 6220147"/>
              <a:gd name="connsiteX9" fmla="*/ 0 w 3776472"/>
              <a:gd name="connsiteY9" fmla="*/ 4143022 h 622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472" h="6220147">
                <a:moveTo>
                  <a:pt x="0" y="0"/>
                </a:moveTo>
                <a:lnTo>
                  <a:pt x="3776472" y="0"/>
                </a:lnTo>
                <a:lnTo>
                  <a:pt x="3776472" y="4143022"/>
                </a:lnTo>
                <a:lnTo>
                  <a:pt x="3774316" y="4143022"/>
                </a:lnTo>
                <a:lnTo>
                  <a:pt x="3774316" y="5899400"/>
                </a:lnTo>
                <a:cubicBezTo>
                  <a:pt x="3774316" y="6076544"/>
                  <a:pt x="3630713" y="6220147"/>
                  <a:pt x="3453569" y="6220147"/>
                </a:cubicBezTo>
                <a:lnTo>
                  <a:pt x="322904" y="6220147"/>
                </a:lnTo>
                <a:cubicBezTo>
                  <a:pt x="145760" y="6220147"/>
                  <a:pt x="2157" y="6076544"/>
                  <a:pt x="2157" y="5899400"/>
                </a:cubicBezTo>
                <a:lnTo>
                  <a:pt x="2157" y="4143022"/>
                </a:lnTo>
                <a:lnTo>
                  <a:pt x="0" y="414302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3121" y="3273552"/>
            <a:ext cx="6813300" cy="2947091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buFont typeface="+mj-lt"/>
              <a:buNone/>
              <a:defRPr sz="2000"/>
            </a:lvl1pPr>
            <a:lvl2pPr marL="228600" indent="0">
              <a:lnSpc>
                <a:spcPct val="140000"/>
              </a:lnSpc>
              <a:buFont typeface="+mj-lt"/>
              <a:buNone/>
              <a:defRPr sz="1800"/>
            </a:lvl2pPr>
            <a:lvl3pPr marL="457200" indent="0">
              <a:lnSpc>
                <a:spcPct val="140000"/>
              </a:lnSpc>
              <a:buFont typeface="+mj-lt"/>
              <a:buNone/>
              <a:defRPr sz="1600"/>
            </a:lvl3pPr>
            <a:lvl4pPr marL="685800" indent="0">
              <a:lnSpc>
                <a:spcPct val="140000"/>
              </a:lnSpc>
              <a:buFont typeface="+mj-lt"/>
              <a:buNone/>
              <a:defRPr sz="1400"/>
            </a:lvl4pPr>
            <a:lvl5pPr marL="914400" indent="0">
              <a:lnSpc>
                <a:spcPct val="140000"/>
              </a:lnSpc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03080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907023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58110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82591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68931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379059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08F2FE-F5E8-682E-4959-E4BD55372E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" y="2"/>
            <a:ext cx="4169664" cy="6210485"/>
          </a:xfrm>
          <a:custGeom>
            <a:avLst/>
            <a:gdLst>
              <a:gd name="connsiteX0" fmla="*/ 0 w 4169664"/>
              <a:gd name="connsiteY0" fmla="*/ 0 h 6210485"/>
              <a:gd name="connsiteX1" fmla="*/ 4169664 w 4169664"/>
              <a:gd name="connsiteY1" fmla="*/ 0 h 6210485"/>
              <a:gd name="connsiteX2" fmla="*/ 4169664 w 4169664"/>
              <a:gd name="connsiteY2" fmla="*/ 4923691 h 6210485"/>
              <a:gd name="connsiteX3" fmla="*/ 4168046 w 4169664"/>
              <a:gd name="connsiteY3" fmla="*/ 4923691 h 6210485"/>
              <a:gd name="connsiteX4" fmla="*/ 4168046 w 4169664"/>
              <a:gd name="connsiteY4" fmla="*/ 5856214 h 6210485"/>
              <a:gd name="connsiteX5" fmla="*/ 3813775 w 4169664"/>
              <a:gd name="connsiteY5" fmla="*/ 6210485 h 6210485"/>
              <a:gd name="connsiteX6" fmla="*/ 355889 w 4169664"/>
              <a:gd name="connsiteY6" fmla="*/ 6210485 h 6210485"/>
              <a:gd name="connsiteX7" fmla="*/ 1618 w 4169664"/>
              <a:gd name="connsiteY7" fmla="*/ 5856214 h 6210485"/>
              <a:gd name="connsiteX8" fmla="*/ 1618 w 4169664"/>
              <a:gd name="connsiteY8" fmla="*/ 4923691 h 6210485"/>
              <a:gd name="connsiteX9" fmla="*/ 0 w 4169664"/>
              <a:gd name="connsiteY9" fmla="*/ 4923691 h 621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9664" h="6210485">
                <a:moveTo>
                  <a:pt x="0" y="0"/>
                </a:moveTo>
                <a:lnTo>
                  <a:pt x="4169664" y="0"/>
                </a:lnTo>
                <a:lnTo>
                  <a:pt x="4169664" y="4923691"/>
                </a:lnTo>
                <a:lnTo>
                  <a:pt x="4168046" y="4923691"/>
                </a:lnTo>
                <a:lnTo>
                  <a:pt x="4168046" y="5856214"/>
                </a:lnTo>
                <a:cubicBezTo>
                  <a:pt x="4168046" y="6051872"/>
                  <a:pt x="4009433" y="6210485"/>
                  <a:pt x="3813775" y="6210485"/>
                </a:cubicBezTo>
                <a:lnTo>
                  <a:pt x="355889" y="6210485"/>
                </a:lnTo>
                <a:cubicBezTo>
                  <a:pt x="160231" y="6210485"/>
                  <a:pt x="1618" y="6051872"/>
                  <a:pt x="1618" y="5856214"/>
                </a:cubicBezTo>
                <a:lnTo>
                  <a:pt x="1618" y="4923691"/>
                </a:lnTo>
                <a:lnTo>
                  <a:pt x="0" y="492369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008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653578" cy="113225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715532"/>
            <a:ext cx="10653579" cy="459382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838433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8905F0-5F49-679C-FEE0-AFCB409086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9078" y="1"/>
            <a:ext cx="4178772" cy="6210487"/>
          </a:xfrm>
          <a:custGeom>
            <a:avLst/>
            <a:gdLst>
              <a:gd name="connsiteX0" fmla="*/ 9108 w 4178772"/>
              <a:gd name="connsiteY0" fmla="*/ 0 h 6210487"/>
              <a:gd name="connsiteX1" fmla="*/ 4178772 w 4178772"/>
              <a:gd name="connsiteY1" fmla="*/ 0 h 6210487"/>
              <a:gd name="connsiteX2" fmla="*/ 4178772 w 4178772"/>
              <a:gd name="connsiteY2" fmla="*/ 3429000 h 6210487"/>
              <a:gd name="connsiteX3" fmla="*/ 4166428 w 4178772"/>
              <a:gd name="connsiteY3" fmla="*/ 3429000 h 6210487"/>
              <a:gd name="connsiteX4" fmla="*/ 4166428 w 4178772"/>
              <a:gd name="connsiteY4" fmla="*/ 5856216 h 6210487"/>
              <a:gd name="connsiteX5" fmla="*/ 3812157 w 4178772"/>
              <a:gd name="connsiteY5" fmla="*/ 6210487 h 6210487"/>
              <a:gd name="connsiteX6" fmla="*/ 354271 w 4178772"/>
              <a:gd name="connsiteY6" fmla="*/ 6210487 h 6210487"/>
              <a:gd name="connsiteX7" fmla="*/ 0 w 4178772"/>
              <a:gd name="connsiteY7" fmla="*/ 5856216 h 6210487"/>
              <a:gd name="connsiteX8" fmla="*/ 0 w 4178772"/>
              <a:gd name="connsiteY8" fmla="*/ 1838365 h 6210487"/>
              <a:gd name="connsiteX9" fmla="*/ 7198 w 4178772"/>
              <a:gd name="connsiteY9" fmla="*/ 1766967 h 6210487"/>
              <a:gd name="connsiteX10" fmla="*/ 9108 w 4178772"/>
              <a:gd name="connsiteY10" fmla="*/ 1760813 h 62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78772" h="6210487">
                <a:moveTo>
                  <a:pt x="9108" y="0"/>
                </a:moveTo>
                <a:lnTo>
                  <a:pt x="4178772" y="0"/>
                </a:lnTo>
                <a:lnTo>
                  <a:pt x="4178772" y="3429000"/>
                </a:lnTo>
                <a:lnTo>
                  <a:pt x="4166428" y="3429000"/>
                </a:lnTo>
                <a:lnTo>
                  <a:pt x="4166428" y="5856216"/>
                </a:lnTo>
                <a:cubicBezTo>
                  <a:pt x="4166428" y="6051874"/>
                  <a:pt x="4007815" y="6210487"/>
                  <a:pt x="3812157" y="6210487"/>
                </a:cubicBezTo>
                <a:lnTo>
                  <a:pt x="354271" y="6210487"/>
                </a:lnTo>
                <a:cubicBezTo>
                  <a:pt x="158613" y="6210487"/>
                  <a:pt x="0" y="6051874"/>
                  <a:pt x="0" y="5856216"/>
                </a:cubicBezTo>
                <a:lnTo>
                  <a:pt x="0" y="1838365"/>
                </a:lnTo>
                <a:cubicBezTo>
                  <a:pt x="0" y="1813908"/>
                  <a:pt x="2478" y="1790029"/>
                  <a:pt x="7198" y="1766967"/>
                </a:cubicBezTo>
                <a:lnTo>
                  <a:pt x="9108" y="176081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D9A45-1B72-756B-7137-E9617E56D9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253532" y="13796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FB5F2-FE27-6AC5-6D6E-BC32C64746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77334" y="6368780"/>
            <a:ext cx="2805405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233219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49159F-9012-DB0A-4C8B-E8072AB0E2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1"/>
            <a:ext cx="4023360" cy="6210486"/>
          </a:xfrm>
          <a:custGeom>
            <a:avLst/>
            <a:gdLst>
              <a:gd name="connsiteX0" fmla="*/ 8769 w 4023360"/>
              <a:gd name="connsiteY0" fmla="*/ 0 h 6210486"/>
              <a:gd name="connsiteX1" fmla="*/ 4023360 w 4023360"/>
              <a:gd name="connsiteY1" fmla="*/ 0 h 6210486"/>
              <a:gd name="connsiteX2" fmla="*/ 4023360 w 4023360"/>
              <a:gd name="connsiteY2" fmla="*/ 3428999 h 6210486"/>
              <a:gd name="connsiteX3" fmla="*/ 4011475 w 4023360"/>
              <a:gd name="connsiteY3" fmla="*/ 3428999 h 6210486"/>
              <a:gd name="connsiteX4" fmla="*/ 4011475 w 4023360"/>
              <a:gd name="connsiteY4" fmla="*/ 5856215 h 6210486"/>
              <a:gd name="connsiteX5" fmla="*/ 3670380 w 4023360"/>
              <a:gd name="connsiteY5" fmla="*/ 6210486 h 6210486"/>
              <a:gd name="connsiteX6" fmla="*/ 341095 w 4023360"/>
              <a:gd name="connsiteY6" fmla="*/ 6210486 h 6210486"/>
              <a:gd name="connsiteX7" fmla="*/ 0 w 4023360"/>
              <a:gd name="connsiteY7" fmla="*/ 5856215 h 6210486"/>
              <a:gd name="connsiteX8" fmla="*/ 0 w 4023360"/>
              <a:gd name="connsiteY8" fmla="*/ 1838364 h 6210486"/>
              <a:gd name="connsiteX9" fmla="*/ 6930 w 4023360"/>
              <a:gd name="connsiteY9" fmla="*/ 1766966 h 6210486"/>
              <a:gd name="connsiteX10" fmla="*/ 8769 w 4023360"/>
              <a:gd name="connsiteY10" fmla="*/ 1760812 h 62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3360" h="6210486">
                <a:moveTo>
                  <a:pt x="8769" y="0"/>
                </a:moveTo>
                <a:lnTo>
                  <a:pt x="4023360" y="0"/>
                </a:lnTo>
                <a:lnTo>
                  <a:pt x="4023360" y="3428999"/>
                </a:lnTo>
                <a:lnTo>
                  <a:pt x="4011475" y="3428999"/>
                </a:lnTo>
                <a:lnTo>
                  <a:pt x="4011475" y="5856215"/>
                </a:lnTo>
                <a:cubicBezTo>
                  <a:pt x="4011475" y="6051873"/>
                  <a:pt x="3858761" y="6210486"/>
                  <a:pt x="3670380" y="6210486"/>
                </a:cubicBezTo>
                <a:lnTo>
                  <a:pt x="341095" y="6210486"/>
                </a:lnTo>
                <a:cubicBezTo>
                  <a:pt x="152714" y="6210486"/>
                  <a:pt x="0" y="6051873"/>
                  <a:pt x="0" y="5856215"/>
                </a:cubicBezTo>
                <a:lnTo>
                  <a:pt x="0" y="1838364"/>
                </a:lnTo>
                <a:cubicBezTo>
                  <a:pt x="0" y="1813907"/>
                  <a:pt x="2386" y="1790028"/>
                  <a:pt x="6930" y="1766966"/>
                </a:cubicBezTo>
                <a:lnTo>
                  <a:pt x="8769" y="176081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994022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66" y="647513"/>
            <a:ext cx="6796553" cy="1468815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22C7FA0-DB8C-0637-DDE8-BFD794CE7D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80" y="647514"/>
            <a:ext cx="3749041" cy="6210487"/>
          </a:xfrm>
          <a:custGeom>
            <a:avLst/>
            <a:gdLst>
              <a:gd name="connsiteX0" fmla="*/ 350566 w 3749041"/>
              <a:gd name="connsiteY0" fmla="*/ 0 h 6210487"/>
              <a:gd name="connsiteX1" fmla="*/ 3398475 w 3749041"/>
              <a:gd name="connsiteY1" fmla="*/ 0 h 6210487"/>
              <a:gd name="connsiteX2" fmla="*/ 3749041 w 3749041"/>
              <a:gd name="connsiteY2" fmla="*/ 350566 h 6210487"/>
              <a:gd name="connsiteX3" fmla="*/ 3749041 w 3749041"/>
              <a:gd name="connsiteY3" fmla="*/ 1468815 h 6210487"/>
              <a:gd name="connsiteX4" fmla="*/ 3749041 w 3749041"/>
              <a:gd name="connsiteY4" fmla="*/ 2676774 h 6210487"/>
              <a:gd name="connsiteX5" fmla="*/ 3749041 w 3749041"/>
              <a:gd name="connsiteY5" fmla="*/ 6210487 h 6210487"/>
              <a:gd name="connsiteX6" fmla="*/ 2320499 w 3749041"/>
              <a:gd name="connsiteY6" fmla="*/ 6210487 h 6210487"/>
              <a:gd name="connsiteX7" fmla="*/ 2320499 w 3749041"/>
              <a:gd name="connsiteY7" fmla="*/ 6203839 h 6210487"/>
              <a:gd name="connsiteX8" fmla="*/ 0 w 3749041"/>
              <a:gd name="connsiteY8" fmla="*/ 6203839 h 6210487"/>
              <a:gd name="connsiteX9" fmla="*/ 0 w 3749041"/>
              <a:gd name="connsiteY9" fmla="*/ 2676774 h 6210487"/>
              <a:gd name="connsiteX10" fmla="*/ 0 w 3749041"/>
              <a:gd name="connsiteY10" fmla="*/ 1468815 h 6210487"/>
              <a:gd name="connsiteX11" fmla="*/ 0 w 3749041"/>
              <a:gd name="connsiteY11" fmla="*/ 350566 h 6210487"/>
              <a:gd name="connsiteX12" fmla="*/ 350566 w 3749041"/>
              <a:gd name="connsiteY12" fmla="*/ 0 h 62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9041" h="6210487">
                <a:moveTo>
                  <a:pt x="350566" y="0"/>
                </a:moveTo>
                <a:lnTo>
                  <a:pt x="3398475" y="0"/>
                </a:lnTo>
                <a:cubicBezTo>
                  <a:pt x="3592087" y="0"/>
                  <a:pt x="3749041" y="156954"/>
                  <a:pt x="3749041" y="350566"/>
                </a:cubicBezTo>
                <a:lnTo>
                  <a:pt x="3749041" y="1468815"/>
                </a:lnTo>
                <a:lnTo>
                  <a:pt x="3749041" y="2676774"/>
                </a:lnTo>
                <a:lnTo>
                  <a:pt x="3749041" y="6210487"/>
                </a:lnTo>
                <a:lnTo>
                  <a:pt x="2320499" y="6210487"/>
                </a:lnTo>
                <a:lnTo>
                  <a:pt x="2320499" y="6203839"/>
                </a:lnTo>
                <a:lnTo>
                  <a:pt x="0" y="6203839"/>
                </a:lnTo>
                <a:lnTo>
                  <a:pt x="0" y="2676774"/>
                </a:lnTo>
                <a:lnTo>
                  <a:pt x="0" y="1468815"/>
                </a:lnTo>
                <a:lnTo>
                  <a:pt x="0" y="350566"/>
                </a:lnTo>
                <a:cubicBezTo>
                  <a:pt x="0" y="156954"/>
                  <a:pt x="156954" y="0"/>
                  <a:pt x="35056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9866" y="2472266"/>
            <a:ext cx="6796553" cy="3891957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593879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9BDD84-33CF-CB5D-E189-57F1AFC16A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18120" y="1"/>
            <a:ext cx="4023360" cy="6210486"/>
          </a:xfrm>
          <a:custGeom>
            <a:avLst/>
            <a:gdLst>
              <a:gd name="connsiteX0" fmla="*/ 8769 w 4023360"/>
              <a:gd name="connsiteY0" fmla="*/ 0 h 6210486"/>
              <a:gd name="connsiteX1" fmla="*/ 4023360 w 4023360"/>
              <a:gd name="connsiteY1" fmla="*/ 0 h 6210486"/>
              <a:gd name="connsiteX2" fmla="*/ 4023360 w 4023360"/>
              <a:gd name="connsiteY2" fmla="*/ 3428999 h 6210486"/>
              <a:gd name="connsiteX3" fmla="*/ 4011475 w 4023360"/>
              <a:gd name="connsiteY3" fmla="*/ 3428999 h 6210486"/>
              <a:gd name="connsiteX4" fmla="*/ 4011475 w 4023360"/>
              <a:gd name="connsiteY4" fmla="*/ 5856215 h 6210486"/>
              <a:gd name="connsiteX5" fmla="*/ 3670380 w 4023360"/>
              <a:gd name="connsiteY5" fmla="*/ 6210486 h 6210486"/>
              <a:gd name="connsiteX6" fmla="*/ 341095 w 4023360"/>
              <a:gd name="connsiteY6" fmla="*/ 6210486 h 6210486"/>
              <a:gd name="connsiteX7" fmla="*/ 0 w 4023360"/>
              <a:gd name="connsiteY7" fmla="*/ 5856215 h 6210486"/>
              <a:gd name="connsiteX8" fmla="*/ 0 w 4023360"/>
              <a:gd name="connsiteY8" fmla="*/ 1838364 h 6210486"/>
              <a:gd name="connsiteX9" fmla="*/ 6930 w 4023360"/>
              <a:gd name="connsiteY9" fmla="*/ 1766966 h 6210486"/>
              <a:gd name="connsiteX10" fmla="*/ 8769 w 4023360"/>
              <a:gd name="connsiteY10" fmla="*/ 1760812 h 62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3360" h="6210486">
                <a:moveTo>
                  <a:pt x="8769" y="0"/>
                </a:moveTo>
                <a:lnTo>
                  <a:pt x="4023360" y="0"/>
                </a:lnTo>
                <a:lnTo>
                  <a:pt x="4023360" y="3428999"/>
                </a:lnTo>
                <a:lnTo>
                  <a:pt x="4011475" y="3428999"/>
                </a:lnTo>
                <a:lnTo>
                  <a:pt x="4011475" y="5856215"/>
                </a:lnTo>
                <a:cubicBezTo>
                  <a:pt x="4011475" y="6051873"/>
                  <a:pt x="3858761" y="6210486"/>
                  <a:pt x="3670380" y="6210486"/>
                </a:cubicBezTo>
                <a:lnTo>
                  <a:pt x="341095" y="6210486"/>
                </a:lnTo>
                <a:cubicBezTo>
                  <a:pt x="152714" y="6210486"/>
                  <a:pt x="0" y="6051873"/>
                  <a:pt x="0" y="5856215"/>
                </a:cubicBezTo>
                <a:lnTo>
                  <a:pt x="0" y="1838364"/>
                </a:lnTo>
                <a:cubicBezTo>
                  <a:pt x="0" y="1813907"/>
                  <a:pt x="2386" y="1790028"/>
                  <a:pt x="6930" y="1766966"/>
                </a:cubicBezTo>
                <a:lnTo>
                  <a:pt x="8769" y="176081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30264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F74ED1-55A2-A3E2-BC4A-6AD0936F2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4978"/>
            <a:ext cx="6611508" cy="5968047"/>
          </a:xfrm>
          <a:custGeom>
            <a:avLst/>
            <a:gdLst>
              <a:gd name="connsiteX0" fmla="*/ 0 w 6611508"/>
              <a:gd name="connsiteY0" fmla="*/ 0 h 5968047"/>
              <a:gd name="connsiteX1" fmla="*/ 1579959 w 6611508"/>
              <a:gd name="connsiteY1" fmla="*/ 0 h 5968047"/>
              <a:gd name="connsiteX2" fmla="*/ 4390752 w 6611508"/>
              <a:gd name="connsiteY2" fmla="*/ 0 h 5968047"/>
              <a:gd name="connsiteX3" fmla="*/ 6293021 w 6611508"/>
              <a:gd name="connsiteY3" fmla="*/ 0 h 5968047"/>
              <a:gd name="connsiteX4" fmla="*/ 6611508 w 6611508"/>
              <a:gd name="connsiteY4" fmla="*/ 318488 h 5968047"/>
              <a:gd name="connsiteX5" fmla="*/ 6611508 w 6611508"/>
              <a:gd name="connsiteY5" fmla="*/ 5649560 h 5968047"/>
              <a:gd name="connsiteX6" fmla="*/ 6293021 w 6611508"/>
              <a:gd name="connsiteY6" fmla="*/ 5968047 h 5968047"/>
              <a:gd name="connsiteX7" fmla="*/ 4390752 w 6611508"/>
              <a:gd name="connsiteY7" fmla="*/ 5968047 h 5968047"/>
              <a:gd name="connsiteX8" fmla="*/ 1579959 w 6611508"/>
              <a:gd name="connsiteY8" fmla="*/ 5968047 h 5968047"/>
              <a:gd name="connsiteX9" fmla="*/ 0 w 6611508"/>
              <a:gd name="connsiteY9" fmla="*/ 5968047 h 596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1508" h="5968047">
                <a:moveTo>
                  <a:pt x="0" y="0"/>
                </a:moveTo>
                <a:lnTo>
                  <a:pt x="1579959" y="0"/>
                </a:lnTo>
                <a:lnTo>
                  <a:pt x="4390752" y="0"/>
                </a:lnTo>
                <a:lnTo>
                  <a:pt x="6293021" y="0"/>
                </a:lnTo>
                <a:cubicBezTo>
                  <a:pt x="6468916" y="0"/>
                  <a:pt x="6611508" y="142592"/>
                  <a:pt x="6611508" y="318488"/>
                </a:cubicBezTo>
                <a:lnTo>
                  <a:pt x="6611508" y="5649560"/>
                </a:lnTo>
                <a:cubicBezTo>
                  <a:pt x="6611508" y="5825455"/>
                  <a:pt x="6468916" y="5968047"/>
                  <a:pt x="6293021" y="5968047"/>
                </a:cubicBezTo>
                <a:lnTo>
                  <a:pt x="4390752" y="5968047"/>
                </a:lnTo>
                <a:lnTo>
                  <a:pt x="1579959" y="5968047"/>
                </a:lnTo>
                <a:lnTo>
                  <a:pt x="0" y="596804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24246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4361688" cy="1527048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194560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10D416-51D0-8D73-051A-85B7B2B28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8440" y="996696"/>
            <a:ext cx="5363561" cy="4864608"/>
          </a:xfrm>
          <a:custGeom>
            <a:avLst/>
            <a:gdLst>
              <a:gd name="connsiteX0" fmla="*/ 318975 w 5363561"/>
              <a:gd name="connsiteY0" fmla="*/ 0 h 4864608"/>
              <a:gd name="connsiteX1" fmla="*/ 2154923 w 5363561"/>
              <a:gd name="connsiteY1" fmla="*/ 0 h 4864608"/>
              <a:gd name="connsiteX2" fmla="*/ 3964871 w 5363561"/>
              <a:gd name="connsiteY2" fmla="*/ 0 h 4864608"/>
              <a:gd name="connsiteX3" fmla="*/ 5363561 w 5363561"/>
              <a:gd name="connsiteY3" fmla="*/ 0 h 4864608"/>
              <a:gd name="connsiteX4" fmla="*/ 5363561 w 5363561"/>
              <a:gd name="connsiteY4" fmla="*/ 4864608 h 4864608"/>
              <a:gd name="connsiteX5" fmla="*/ 2154923 w 5363561"/>
              <a:gd name="connsiteY5" fmla="*/ 4864608 h 4864608"/>
              <a:gd name="connsiteX6" fmla="*/ 2154923 w 5363561"/>
              <a:gd name="connsiteY6" fmla="*/ 4859591 h 4864608"/>
              <a:gd name="connsiteX7" fmla="*/ 318975 w 5363561"/>
              <a:gd name="connsiteY7" fmla="*/ 4859591 h 4864608"/>
              <a:gd name="connsiteX8" fmla="*/ 0 w 5363561"/>
              <a:gd name="connsiteY8" fmla="*/ 4540616 h 4864608"/>
              <a:gd name="connsiteX9" fmla="*/ 0 w 5363561"/>
              <a:gd name="connsiteY9" fmla="*/ 318975 h 4864608"/>
              <a:gd name="connsiteX10" fmla="*/ 318975 w 5363561"/>
              <a:gd name="connsiteY10" fmla="*/ 0 h 48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3561" h="4864608">
                <a:moveTo>
                  <a:pt x="318975" y="0"/>
                </a:moveTo>
                <a:lnTo>
                  <a:pt x="2154923" y="0"/>
                </a:lnTo>
                <a:lnTo>
                  <a:pt x="3964871" y="0"/>
                </a:lnTo>
                <a:lnTo>
                  <a:pt x="5363561" y="0"/>
                </a:lnTo>
                <a:lnTo>
                  <a:pt x="5363561" y="4864608"/>
                </a:lnTo>
                <a:lnTo>
                  <a:pt x="2154923" y="4864608"/>
                </a:lnTo>
                <a:lnTo>
                  <a:pt x="2154923" y="4859591"/>
                </a:lnTo>
                <a:lnTo>
                  <a:pt x="318975" y="4859591"/>
                </a:lnTo>
                <a:cubicBezTo>
                  <a:pt x="142810" y="4859591"/>
                  <a:pt x="0" y="4716781"/>
                  <a:pt x="0" y="4540616"/>
                </a:cubicBezTo>
                <a:lnTo>
                  <a:pt x="0" y="318975"/>
                </a:lnTo>
                <a:cubicBezTo>
                  <a:pt x="0" y="142810"/>
                  <a:pt x="142810" y="0"/>
                  <a:pt x="31897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950FE-5880-69E0-6E51-5FEE346A49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A96CF5-E431-076C-2AB1-270F11C74D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183053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79081" cy="2264652"/>
          </a:xfrm>
        </p:spPr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3538728"/>
            <a:ext cx="5777953" cy="232257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10D416-51D0-8D73-051A-85B7B2B28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8440" y="996696"/>
            <a:ext cx="5363561" cy="4864608"/>
          </a:xfrm>
          <a:custGeom>
            <a:avLst/>
            <a:gdLst>
              <a:gd name="connsiteX0" fmla="*/ 318975 w 5363561"/>
              <a:gd name="connsiteY0" fmla="*/ 0 h 4864608"/>
              <a:gd name="connsiteX1" fmla="*/ 2154923 w 5363561"/>
              <a:gd name="connsiteY1" fmla="*/ 0 h 4864608"/>
              <a:gd name="connsiteX2" fmla="*/ 3964871 w 5363561"/>
              <a:gd name="connsiteY2" fmla="*/ 0 h 4864608"/>
              <a:gd name="connsiteX3" fmla="*/ 5363561 w 5363561"/>
              <a:gd name="connsiteY3" fmla="*/ 0 h 4864608"/>
              <a:gd name="connsiteX4" fmla="*/ 5363561 w 5363561"/>
              <a:gd name="connsiteY4" fmla="*/ 4864608 h 4864608"/>
              <a:gd name="connsiteX5" fmla="*/ 2154923 w 5363561"/>
              <a:gd name="connsiteY5" fmla="*/ 4864608 h 4864608"/>
              <a:gd name="connsiteX6" fmla="*/ 2154923 w 5363561"/>
              <a:gd name="connsiteY6" fmla="*/ 4859591 h 4864608"/>
              <a:gd name="connsiteX7" fmla="*/ 318975 w 5363561"/>
              <a:gd name="connsiteY7" fmla="*/ 4859591 h 4864608"/>
              <a:gd name="connsiteX8" fmla="*/ 0 w 5363561"/>
              <a:gd name="connsiteY8" fmla="*/ 4540616 h 4864608"/>
              <a:gd name="connsiteX9" fmla="*/ 0 w 5363561"/>
              <a:gd name="connsiteY9" fmla="*/ 318975 h 4864608"/>
              <a:gd name="connsiteX10" fmla="*/ 318975 w 5363561"/>
              <a:gd name="connsiteY10" fmla="*/ 0 h 48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3561" h="4864608">
                <a:moveTo>
                  <a:pt x="318975" y="0"/>
                </a:moveTo>
                <a:lnTo>
                  <a:pt x="2154923" y="0"/>
                </a:lnTo>
                <a:lnTo>
                  <a:pt x="3964871" y="0"/>
                </a:lnTo>
                <a:lnTo>
                  <a:pt x="5363561" y="0"/>
                </a:lnTo>
                <a:lnTo>
                  <a:pt x="5363561" y="4864608"/>
                </a:lnTo>
                <a:lnTo>
                  <a:pt x="2154923" y="4864608"/>
                </a:lnTo>
                <a:lnTo>
                  <a:pt x="2154923" y="4859591"/>
                </a:lnTo>
                <a:lnTo>
                  <a:pt x="318975" y="4859591"/>
                </a:lnTo>
                <a:cubicBezTo>
                  <a:pt x="142810" y="4859591"/>
                  <a:pt x="0" y="4716781"/>
                  <a:pt x="0" y="4540616"/>
                </a:cubicBezTo>
                <a:lnTo>
                  <a:pt x="0" y="318975"/>
                </a:lnTo>
                <a:cubicBezTo>
                  <a:pt x="0" y="142810"/>
                  <a:pt x="142810" y="0"/>
                  <a:pt x="31897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66A3-B508-7646-C366-0A8B2B74F0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9C096-E57C-1958-6BE2-29A089B74A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998086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842B10-A221-5366-C461-425DDE7EE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498809"/>
            <a:ext cx="6492236" cy="5860385"/>
          </a:xfrm>
          <a:custGeom>
            <a:avLst/>
            <a:gdLst>
              <a:gd name="connsiteX0" fmla="*/ 0 w 6492236"/>
              <a:gd name="connsiteY0" fmla="*/ 0 h 5860385"/>
              <a:gd name="connsiteX1" fmla="*/ 1551455 w 6492236"/>
              <a:gd name="connsiteY1" fmla="*/ 0 h 5860385"/>
              <a:gd name="connsiteX2" fmla="*/ 4311542 w 6492236"/>
              <a:gd name="connsiteY2" fmla="*/ 0 h 5860385"/>
              <a:gd name="connsiteX3" fmla="*/ 6179494 w 6492236"/>
              <a:gd name="connsiteY3" fmla="*/ 0 h 5860385"/>
              <a:gd name="connsiteX4" fmla="*/ 6492236 w 6492236"/>
              <a:gd name="connsiteY4" fmla="*/ 312742 h 5860385"/>
              <a:gd name="connsiteX5" fmla="*/ 6492236 w 6492236"/>
              <a:gd name="connsiteY5" fmla="*/ 5547643 h 5860385"/>
              <a:gd name="connsiteX6" fmla="*/ 6179494 w 6492236"/>
              <a:gd name="connsiteY6" fmla="*/ 5860385 h 5860385"/>
              <a:gd name="connsiteX7" fmla="*/ 4311542 w 6492236"/>
              <a:gd name="connsiteY7" fmla="*/ 5860385 h 5860385"/>
              <a:gd name="connsiteX8" fmla="*/ 1551455 w 6492236"/>
              <a:gd name="connsiteY8" fmla="*/ 5860385 h 5860385"/>
              <a:gd name="connsiteX9" fmla="*/ 0 w 6492236"/>
              <a:gd name="connsiteY9" fmla="*/ 5860385 h 586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92236" h="5860385">
                <a:moveTo>
                  <a:pt x="0" y="0"/>
                </a:moveTo>
                <a:lnTo>
                  <a:pt x="1551455" y="0"/>
                </a:lnTo>
                <a:lnTo>
                  <a:pt x="4311542" y="0"/>
                </a:lnTo>
                <a:lnTo>
                  <a:pt x="6179494" y="0"/>
                </a:lnTo>
                <a:cubicBezTo>
                  <a:pt x="6352217" y="0"/>
                  <a:pt x="6492236" y="140020"/>
                  <a:pt x="6492236" y="312742"/>
                </a:cubicBezTo>
                <a:lnTo>
                  <a:pt x="6492236" y="5547643"/>
                </a:lnTo>
                <a:cubicBezTo>
                  <a:pt x="6492236" y="5720366"/>
                  <a:pt x="6352217" y="5860385"/>
                  <a:pt x="6179494" y="5860385"/>
                </a:cubicBezTo>
                <a:lnTo>
                  <a:pt x="4311542" y="5860385"/>
                </a:lnTo>
                <a:lnTo>
                  <a:pt x="1551455" y="5860385"/>
                </a:lnTo>
                <a:lnTo>
                  <a:pt x="0" y="5860385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8577662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78358-FF6F-B176-7099-1A13C4AD29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202933" y="13796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D03-F042-C852-E855-C802ABBBA9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26735" y="6368780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07F02F-15D0-1F8B-17EF-68EDD95305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597182"/>
            <a:ext cx="6274279" cy="5663639"/>
          </a:xfrm>
          <a:custGeom>
            <a:avLst/>
            <a:gdLst>
              <a:gd name="connsiteX0" fmla="*/ 302243 w 6274279"/>
              <a:gd name="connsiteY0" fmla="*/ 0 h 5663639"/>
              <a:gd name="connsiteX1" fmla="*/ 2107483 w 6274279"/>
              <a:gd name="connsiteY1" fmla="*/ 0 h 5663639"/>
              <a:gd name="connsiteX2" fmla="*/ 4774908 w 6274279"/>
              <a:gd name="connsiteY2" fmla="*/ 0 h 5663639"/>
              <a:gd name="connsiteX3" fmla="*/ 6274279 w 6274279"/>
              <a:gd name="connsiteY3" fmla="*/ 0 h 5663639"/>
              <a:gd name="connsiteX4" fmla="*/ 6274279 w 6274279"/>
              <a:gd name="connsiteY4" fmla="*/ 5663639 h 5663639"/>
              <a:gd name="connsiteX5" fmla="*/ 4774908 w 6274279"/>
              <a:gd name="connsiteY5" fmla="*/ 5663639 h 5663639"/>
              <a:gd name="connsiteX6" fmla="*/ 2107483 w 6274279"/>
              <a:gd name="connsiteY6" fmla="*/ 5663639 h 5663639"/>
              <a:gd name="connsiteX7" fmla="*/ 302243 w 6274279"/>
              <a:gd name="connsiteY7" fmla="*/ 5663639 h 5663639"/>
              <a:gd name="connsiteX8" fmla="*/ 0 w 6274279"/>
              <a:gd name="connsiteY8" fmla="*/ 5361397 h 5663639"/>
              <a:gd name="connsiteX9" fmla="*/ 0 w 6274279"/>
              <a:gd name="connsiteY9" fmla="*/ 302243 h 5663639"/>
              <a:gd name="connsiteX10" fmla="*/ 302243 w 6274279"/>
              <a:gd name="connsiteY10" fmla="*/ 0 h 566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74279" h="5663639">
                <a:moveTo>
                  <a:pt x="302243" y="0"/>
                </a:moveTo>
                <a:lnTo>
                  <a:pt x="2107483" y="0"/>
                </a:lnTo>
                <a:lnTo>
                  <a:pt x="4774908" y="0"/>
                </a:lnTo>
                <a:lnTo>
                  <a:pt x="6274279" y="0"/>
                </a:lnTo>
                <a:lnTo>
                  <a:pt x="6274279" y="5663639"/>
                </a:lnTo>
                <a:lnTo>
                  <a:pt x="4774908" y="5663639"/>
                </a:lnTo>
                <a:lnTo>
                  <a:pt x="2107483" y="5663639"/>
                </a:lnTo>
                <a:lnTo>
                  <a:pt x="302243" y="5663639"/>
                </a:lnTo>
                <a:cubicBezTo>
                  <a:pt x="135319" y="5663639"/>
                  <a:pt x="0" y="5528320"/>
                  <a:pt x="0" y="5361397"/>
                </a:cubicBezTo>
                <a:lnTo>
                  <a:pt x="0" y="302243"/>
                </a:lnTo>
                <a:cubicBezTo>
                  <a:pt x="0" y="135319"/>
                  <a:pt x="135319" y="0"/>
                  <a:pt x="30224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91103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2ADF55C-2EE8-1FD6-AB77-FE6A1AB0EE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500949"/>
            <a:ext cx="7584143" cy="5861304"/>
          </a:xfrm>
          <a:custGeom>
            <a:avLst/>
            <a:gdLst>
              <a:gd name="connsiteX0" fmla="*/ 0 w 7584143"/>
              <a:gd name="connsiteY0" fmla="*/ 0 h 5861304"/>
              <a:gd name="connsiteX1" fmla="*/ 2330244 w 7584143"/>
              <a:gd name="connsiteY1" fmla="*/ 0 h 5861304"/>
              <a:gd name="connsiteX2" fmla="*/ 2330244 w 7584143"/>
              <a:gd name="connsiteY2" fmla="*/ 460 h 5861304"/>
              <a:gd name="connsiteX3" fmla="*/ 2643362 w 7584143"/>
              <a:gd name="connsiteY3" fmla="*/ 460 h 5861304"/>
              <a:gd name="connsiteX4" fmla="*/ 5403449 w 7584143"/>
              <a:gd name="connsiteY4" fmla="*/ 460 h 5861304"/>
              <a:gd name="connsiteX5" fmla="*/ 7271401 w 7584143"/>
              <a:gd name="connsiteY5" fmla="*/ 460 h 5861304"/>
              <a:gd name="connsiteX6" fmla="*/ 7584143 w 7584143"/>
              <a:gd name="connsiteY6" fmla="*/ 313202 h 5861304"/>
              <a:gd name="connsiteX7" fmla="*/ 7584143 w 7584143"/>
              <a:gd name="connsiteY7" fmla="*/ 5548103 h 5861304"/>
              <a:gd name="connsiteX8" fmla="*/ 7271401 w 7584143"/>
              <a:gd name="connsiteY8" fmla="*/ 5860845 h 5861304"/>
              <a:gd name="connsiteX9" fmla="*/ 5403449 w 7584143"/>
              <a:gd name="connsiteY9" fmla="*/ 5860845 h 5861304"/>
              <a:gd name="connsiteX10" fmla="*/ 2643362 w 7584143"/>
              <a:gd name="connsiteY10" fmla="*/ 5860845 h 5861304"/>
              <a:gd name="connsiteX11" fmla="*/ 2330244 w 7584143"/>
              <a:gd name="connsiteY11" fmla="*/ 5860845 h 5861304"/>
              <a:gd name="connsiteX12" fmla="*/ 2330244 w 7584143"/>
              <a:gd name="connsiteY12" fmla="*/ 5861304 h 5861304"/>
              <a:gd name="connsiteX13" fmla="*/ 0 w 7584143"/>
              <a:gd name="connsiteY13" fmla="*/ 5861304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584143" h="5861304">
                <a:moveTo>
                  <a:pt x="0" y="0"/>
                </a:moveTo>
                <a:lnTo>
                  <a:pt x="2330244" y="0"/>
                </a:lnTo>
                <a:lnTo>
                  <a:pt x="2330244" y="460"/>
                </a:lnTo>
                <a:lnTo>
                  <a:pt x="2643362" y="460"/>
                </a:lnTo>
                <a:lnTo>
                  <a:pt x="5403449" y="460"/>
                </a:lnTo>
                <a:lnTo>
                  <a:pt x="7271401" y="460"/>
                </a:lnTo>
                <a:cubicBezTo>
                  <a:pt x="7444124" y="460"/>
                  <a:pt x="7584143" y="140480"/>
                  <a:pt x="7584143" y="313202"/>
                </a:cubicBezTo>
                <a:lnTo>
                  <a:pt x="7584143" y="5548103"/>
                </a:lnTo>
                <a:cubicBezTo>
                  <a:pt x="7584143" y="5720826"/>
                  <a:pt x="7444124" y="5860845"/>
                  <a:pt x="7271401" y="5860845"/>
                </a:cubicBezTo>
                <a:lnTo>
                  <a:pt x="5403449" y="5860845"/>
                </a:lnTo>
                <a:lnTo>
                  <a:pt x="2643362" y="5860845"/>
                </a:lnTo>
                <a:lnTo>
                  <a:pt x="2330244" y="5860845"/>
                </a:lnTo>
                <a:lnTo>
                  <a:pt x="2330244" y="5861304"/>
                </a:lnTo>
                <a:lnTo>
                  <a:pt x="0" y="5861304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1E025-4B4E-790A-70F2-EBDF57CDBF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DB5AF-1AC5-9914-BD02-F8CDB14481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21627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4" y="5319551"/>
            <a:ext cx="9916932" cy="786384"/>
          </a:xfrm>
        </p:spPr>
        <p:txBody>
          <a:bodyPr anchor="b">
            <a:normAutofit/>
          </a:bodyPr>
          <a:lstStyle>
            <a:lvl1pPr algn="r"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64AFBD-23FD-6C5F-2B5B-EFF6936E419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599361"/>
            <a:ext cx="11001375" cy="4114800"/>
          </a:xfrm>
          <a:custGeom>
            <a:avLst/>
            <a:gdLst>
              <a:gd name="connsiteX0" fmla="*/ 0 w 11001375"/>
              <a:gd name="connsiteY0" fmla="*/ 0 h 4114800"/>
              <a:gd name="connsiteX1" fmla="*/ 7194001 w 11001375"/>
              <a:gd name="connsiteY1" fmla="*/ 0 h 4114800"/>
              <a:gd name="connsiteX2" fmla="*/ 7733211 w 11001375"/>
              <a:gd name="connsiteY2" fmla="*/ 0 h 4114800"/>
              <a:gd name="connsiteX3" fmla="*/ 10593937 w 11001375"/>
              <a:gd name="connsiteY3" fmla="*/ 0 h 4114800"/>
              <a:gd name="connsiteX4" fmla="*/ 11001375 w 11001375"/>
              <a:gd name="connsiteY4" fmla="*/ 407438 h 4114800"/>
              <a:gd name="connsiteX5" fmla="*/ 11001375 w 11001375"/>
              <a:gd name="connsiteY5" fmla="*/ 3706852 h 4114800"/>
              <a:gd name="connsiteX6" fmla="*/ 10593937 w 11001375"/>
              <a:gd name="connsiteY6" fmla="*/ 4114290 h 4114800"/>
              <a:gd name="connsiteX7" fmla="*/ 7733211 w 11001375"/>
              <a:gd name="connsiteY7" fmla="*/ 4114290 h 4114800"/>
              <a:gd name="connsiteX8" fmla="*/ 7733211 w 11001375"/>
              <a:gd name="connsiteY8" fmla="*/ 4114800 h 4114800"/>
              <a:gd name="connsiteX9" fmla="*/ 0 w 11001375"/>
              <a:gd name="connsiteY9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1375" h="4114800">
                <a:moveTo>
                  <a:pt x="0" y="0"/>
                </a:moveTo>
                <a:lnTo>
                  <a:pt x="7194001" y="0"/>
                </a:lnTo>
                <a:lnTo>
                  <a:pt x="7733211" y="0"/>
                </a:lnTo>
                <a:lnTo>
                  <a:pt x="10593937" y="0"/>
                </a:lnTo>
                <a:cubicBezTo>
                  <a:pt x="10818959" y="0"/>
                  <a:pt x="11001375" y="182416"/>
                  <a:pt x="11001375" y="407438"/>
                </a:cubicBezTo>
                <a:lnTo>
                  <a:pt x="11001375" y="3706852"/>
                </a:lnTo>
                <a:cubicBezTo>
                  <a:pt x="11001375" y="3931874"/>
                  <a:pt x="10818959" y="4114290"/>
                  <a:pt x="10593937" y="4114290"/>
                </a:cubicBezTo>
                <a:lnTo>
                  <a:pt x="7733211" y="4114290"/>
                </a:lnTo>
                <a:lnTo>
                  <a:pt x="7733211" y="4114800"/>
                </a:lnTo>
                <a:lnTo>
                  <a:pt x="0" y="41148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FD76F-A613-5199-3B43-F4D09950F8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DADC2-C124-24F8-970E-9BEF54A143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445364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8591CF2-44E9-18CF-D92F-1FD0FA0301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557829"/>
            <a:ext cx="7430219" cy="5742345"/>
          </a:xfrm>
          <a:custGeom>
            <a:avLst/>
            <a:gdLst>
              <a:gd name="connsiteX0" fmla="*/ 5147268 w 7430219"/>
              <a:gd name="connsiteY0" fmla="*/ 0 h 5742345"/>
              <a:gd name="connsiteX1" fmla="*/ 7430219 w 7430219"/>
              <a:gd name="connsiteY1" fmla="*/ 0 h 5742345"/>
              <a:gd name="connsiteX2" fmla="*/ 7430219 w 7430219"/>
              <a:gd name="connsiteY2" fmla="*/ 5742345 h 5742345"/>
              <a:gd name="connsiteX3" fmla="*/ 5147268 w 7430219"/>
              <a:gd name="connsiteY3" fmla="*/ 5742345 h 5742345"/>
              <a:gd name="connsiteX4" fmla="*/ 5147268 w 7430219"/>
              <a:gd name="connsiteY4" fmla="*/ 5741896 h 5742345"/>
              <a:gd name="connsiteX5" fmla="*/ 4840505 w 7430219"/>
              <a:gd name="connsiteY5" fmla="*/ 5741896 h 5742345"/>
              <a:gd name="connsiteX6" fmla="*/ 2136436 w 7430219"/>
              <a:gd name="connsiteY6" fmla="*/ 5741896 h 5742345"/>
              <a:gd name="connsiteX7" fmla="*/ 306395 w 7430219"/>
              <a:gd name="connsiteY7" fmla="*/ 5741896 h 5742345"/>
              <a:gd name="connsiteX8" fmla="*/ 0 w 7430219"/>
              <a:gd name="connsiteY8" fmla="*/ 5435501 h 5742345"/>
              <a:gd name="connsiteX9" fmla="*/ 0 w 7430219"/>
              <a:gd name="connsiteY9" fmla="*/ 306845 h 5742345"/>
              <a:gd name="connsiteX10" fmla="*/ 306395 w 7430219"/>
              <a:gd name="connsiteY10" fmla="*/ 451 h 5742345"/>
              <a:gd name="connsiteX11" fmla="*/ 2136436 w 7430219"/>
              <a:gd name="connsiteY11" fmla="*/ 451 h 5742345"/>
              <a:gd name="connsiteX12" fmla="*/ 4840505 w 7430219"/>
              <a:gd name="connsiteY12" fmla="*/ 451 h 5742345"/>
              <a:gd name="connsiteX13" fmla="*/ 5147268 w 7430219"/>
              <a:gd name="connsiteY13" fmla="*/ 451 h 5742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430219" h="5742345">
                <a:moveTo>
                  <a:pt x="5147268" y="0"/>
                </a:moveTo>
                <a:lnTo>
                  <a:pt x="7430219" y="0"/>
                </a:lnTo>
                <a:lnTo>
                  <a:pt x="7430219" y="5742345"/>
                </a:lnTo>
                <a:lnTo>
                  <a:pt x="5147268" y="5742345"/>
                </a:lnTo>
                <a:lnTo>
                  <a:pt x="5147268" y="5741896"/>
                </a:lnTo>
                <a:lnTo>
                  <a:pt x="4840505" y="5741896"/>
                </a:lnTo>
                <a:lnTo>
                  <a:pt x="2136436" y="5741896"/>
                </a:lnTo>
                <a:lnTo>
                  <a:pt x="306395" y="5741896"/>
                </a:lnTo>
                <a:cubicBezTo>
                  <a:pt x="137177" y="5741896"/>
                  <a:pt x="0" y="5604718"/>
                  <a:pt x="0" y="5435501"/>
                </a:cubicBezTo>
                <a:lnTo>
                  <a:pt x="0" y="306845"/>
                </a:lnTo>
                <a:cubicBezTo>
                  <a:pt x="0" y="137629"/>
                  <a:pt x="137177" y="451"/>
                  <a:pt x="306395" y="451"/>
                </a:cubicBezTo>
                <a:lnTo>
                  <a:pt x="2136436" y="451"/>
                </a:lnTo>
                <a:lnTo>
                  <a:pt x="4840505" y="451"/>
                </a:lnTo>
                <a:lnTo>
                  <a:pt x="5147268" y="45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0E272-9668-C850-34DC-A513583C75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A0F1F-73F3-2520-20AE-D12609A0BF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022178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CFBFA6-C829-7A77-B370-475C5143C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00719"/>
            <a:ext cx="7781365" cy="5861304"/>
          </a:xfrm>
          <a:custGeom>
            <a:avLst/>
            <a:gdLst>
              <a:gd name="connsiteX0" fmla="*/ 0 w 7781365"/>
              <a:gd name="connsiteY0" fmla="*/ 0 h 5861304"/>
              <a:gd name="connsiteX1" fmla="*/ 197221 w 7781365"/>
              <a:gd name="connsiteY1" fmla="*/ 0 h 5861304"/>
              <a:gd name="connsiteX2" fmla="*/ 2005781 w 7781365"/>
              <a:gd name="connsiteY2" fmla="*/ 0 h 5861304"/>
              <a:gd name="connsiteX3" fmla="*/ 2527466 w 7781365"/>
              <a:gd name="connsiteY3" fmla="*/ 0 h 5861304"/>
              <a:gd name="connsiteX4" fmla="*/ 2527466 w 7781365"/>
              <a:gd name="connsiteY4" fmla="*/ 460 h 5861304"/>
              <a:gd name="connsiteX5" fmla="*/ 2840584 w 7781365"/>
              <a:gd name="connsiteY5" fmla="*/ 460 h 5861304"/>
              <a:gd name="connsiteX6" fmla="*/ 5600671 w 7781365"/>
              <a:gd name="connsiteY6" fmla="*/ 460 h 5861304"/>
              <a:gd name="connsiteX7" fmla="*/ 7468623 w 7781365"/>
              <a:gd name="connsiteY7" fmla="*/ 460 h 5861304"/>
              <a:gd name="connsiteX8" fmla="*/ 7781365 w 7781365"/>
              <a:gd name="connsiteY8" fmla="*/ 313202 h 5861304"/>
              <a:gd name="connsiteX9" fmla="*/ 7781365 w 7781365"/>
              <a:gd name="connsiteY9" fmla="*/ 5548103 h 5861304"/>
              <a:gd name="connsiteX10" fmla="*/ 7468623 w 7781365"/>
              <a:gd name="connsiteY10" fmla="*/ 5860845 h 5861304"/>
              <a:gd name="connsiteX11" fmla="*/ 5600671 w 7781365"/>
              <a:gd name="connsiteY11" fmla="*/ 5860845 h 5861304"/>
              <a:gd name="connsiteX12" fmla="*/ 2840584 w 7781365"/>
              <a:gd name="connsiteY12" fmla="*/ 5860845 h 5861304"/>
              <a:gd name="connsiteX13" fmla="*/ 2527466 w 7781365"/>
              <a:gd name="connsiteY13" fmla="*/ 5860845 h 5861304"/>
              <a:gd name="connsiteX14" fmla="*/ 2527466 w 7781365"/>
              <a:gd name="connsiteY14" fmla="*/ 5861304 h 5861304"/>
              <a:gd name="connsiteX15" fmla="*/ 2005781 w 7781365"/>
              <a:gd name="connsiteY15" fmla="*/ 5861304 h 5861304"/>
              <a:gd name="connsiteX16" fmla="*/ 197221 w 7781365"/>
              <a:gd name="connsiteY16" fmla="*/ 5861304 h 5861304"/>
              <a:gd name="connsiteX17" fmla="*/ 0 w 7781365"/>
              <a:gd name="connsiteY17" fmla="*/ 5861304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81365" h="5861304">
                <a:moveTo>
                  <a:pt x="0" y="0"/>
                </a:moveTo>
                <a:lnTo>
                  <a:pt x="197221" y="0"/>
                </a:lnTo>
                <a:lnTo>
                  <a:pt x="2005781" y="0"/>
                </a:lnTo>
                <a:lnTo>
                  <a:pt x="2527466" y="0"/>
                </a:lnTo>
                <a:lnTo>
                  <a:pt x="2527466" y="460"/>
                </a:lnTo>
                <a:lnTo>
                  <a:pt x="2840584" y="460"/>
                </a:lnTo>
                <a:lnTo>
                  <a:pt x="5600671" y="460"/>
                </a:lnTo>
                <a:lnTo>
                  <a:pt x="7468623" y="460"/>
                </a:lnTo>
                <a:cubicBezTo>
                  <a:pt x="7641346" y="460"/>
                  <a:pt x="7781365" y="140480"/>
                  <a:pt x="7781365" y="313202"/>
                </a:cubicBezTo>
                <a:lnTo>
                  <a:pt x="7781365" y="5548103"/>
                </a:lnTo>
                <a:cubicBezTo>
                  <a:pt x="7781365" y="5720826"/>
                  <a:pt x="7641346" y="5860845"/>
                  <a:pt x="7468623" y="5860845"/>
                </a:cubicBezTo>
                <a:lnTo>
                  <a:pt x="5600671" y="5860845"/>
                </a:lnTo>
                <a:lnTo>
                  <a:pt x="2840584" y="5860845"/>
                </a:lnTo>
                <a:lnTo>
                  <a:pt x="2527466" y="5860845"/>
                </a:lnTo>
                <a:lnTo>
                  <a:pt x="2527466" y="5861304"/>
                </a:lnTo>
                <a:lnTo>
                  <a:pt x="2005781" y="5861304"/>
                </a:lnTo>
                <a:lnTo>
                  <a:pt x="197221" y="5861304"/>
                </a:lnTo>
                <a:lnTo>
                  <a:pt x="0" y="5861304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6261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012268"/>
            <a:ext cx="3739896" cy="139033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D96E9E-DFC6-985A-1AB3-900A281D1A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563826"/>
            <a:ext cx="11002361" cy="4071307"/>
          </a:xfrm>
          <a:custGeom>
            <a:avLst/>
            <a:gdLst>
              <a:gd name="connsiteX0" fmla="*/ 0 w 11002361"/>
              <a:gd name="connsiteY0" fmla="*/ 0 h 4071307"/>
              <a:gd name="connsiteX1" fmla="*/ 9220200 w 11002361"/>
              <a:gd name="connsiteY1" fmla="*/ 0 h 4071307"/>
              <a:gd name="connsiteX2" fmla="*/ 9220200 w 11002361"/>
              <a:gd name="connsiteY2" fmla="*/ 1 h 4071307"/>
              <a:gd name="connsiteX3" fmla="*/ 10695675 w 11002361"/>
              <a:gd name="connsiteY3" fmla="*/ 1 h 4071307"/>
              <a:gd name="connsiteX4" fmla="*/ 11002361 w 11002361"/>
              <a:gd name="connsiteY4" fmla="*/ 306687 h 4071307"/>
              <a:gd name="connsiteX5" fmla="*/ 11002361 w 11002361"/>
              <a:gd name="connsiteY5" fmla="*/ 3784866 h 4071307"/>
              <a:gd name="connsiteX6" fmla="*/ 10815051 w 11002361"/>
              <a:gd name="connsiteY6" fmla="*/ 4067451 h 4071307"/>
              <a:gd name="connsiteX7" fmla="*/ 10802629 w 11002361"/>
              <a:gd name="connsiteY7" fmla="*/ 4071307 h 4071307"/>
              <a:gd name="connsiteX8" fmla="*/ 0 w 11002361"/>
              <a:gd name="connsiteY8" fmla="*/ 4071307 h 407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2361" h="4071307">
                <a:moveTo>
                  <a:pt x="0" y="0"/>
                </a:moveTo>
                <a:lnTo>
                  <a:pt x="9220200" y="0"/>
                </a:lnTo>
                <a:lnTo>
                  <a:pt x="9220200" y="1"/>
                </a:lnTo>
                <a:lnTo>
                  <a:pt x="10695675" y="1"/>
                </a:lnTo>
                <a:cubicBezTo>
                  <a:pt x="10865053" y="1"/>
                  <a:pt x="11002361" y="137309"/>
                  <a:pt x="11002361" y="306687"/>
                </a:cubicBezTo>
                <a:lnTo>
                  <a:pt x="11002361" y="3784866"/>
                </a:lnTo>
                <a:cubicBezTo>
                  <a:pt x="11002361" y="3911900"/>
                  <a:pt x="10925125" y="4020894"/>
                  <a:pt x="10815051" y="4067451"/>
                </a:cubicBezTo>
                <a:lnTo>
                  <a:pt x="10802629" y="4071307"/>
                </a:lnTo>
                <a:lnTo>
                  <a:pt x="0" y="407130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632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786418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62318"/>
            <a:ext cx="2953618" cy="1892808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66EB8D-4883-CF33-FB2A-FA4B7CE045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0869559" cy="3778270"/>
          </a:xfrm>
          <a:custGeom>
            <a:avLst/>
            <a:gdLst>
              <a:gd name="connsiteX0" fmla="*/ 0 w 10869559"/>
              <a:gd name="connsiteY0" fmla="*/ 0 h 3778270"/>
              <a:gd name="connsiteX1" fmla="*/ 663675 w 10869559"/>
              <a:gd name="connsiteY1" fmla="*/ 0 h 3778270"/>
              <a:gd name="connsiteX2" fmla="*/ 1592826 w 10869559"/>
              <a:gd name="connsiteY2" fmla="*/ 0 h 3778270"/>
              <a:gd name="connsiteX3" fmla="*/ 9216411 w 10869559"/>
              <a:gd name="connsiteY3" fmla="*/ 0 h 3778270"/>
              <a:gd name="connsiteX4" fmla="*/ 9216411 w 10869559"/>
              <a:gd name="connsiteY4" fmla="*/ 1 h 3778270"/>
              <a:gd name="connsiteX5" fmla="*/ 10585074 w 10869559"/>
              <a:gd name="connsiteY5" fmla="*/ 1 h 3778270"/>
              <a:gd name="connsiteX6" fmla="*/ 10869559 w 10869559"/>
              <a:gd name="connsiteY6" fmla="*/ 284486 h 3778270"/>
              <a:gd name="connsiteX7" fmla="*/ 10869559 w 10869559"/>
              <a:gd name="connsiteY7" fmla="*/ 3510875 h 3778270"/>
              <a:gd name="connsiteX8" fmla="*/ 10695808 w 10869559"/>
              <a:gd name="connsiteY8" fmla="*/ 3773003 h 3778270"/>
              <a:gd name="connsiteX9" fmla="*/ 10678840 w 10869559"/>
              <a:gd name="connsiteY9" fmla="*/ 3778270 h 3778270"/>
              <a:gd name="connsiteX10" fmla="*/ 0 w 10869559"/>
              <a:gd name="connsiteY10" fmla="*/ 3778270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9559" h="3778270">
                <a:moveTo>
                  <a:pt x="0" y="0"/>
                </a:moveTo>
                <a:lnTo>
                  <a:pt x="663675" y="0"/>
                </a:lnTo>
                <a:lnTo>
                  <a:pt x="1592826" y="0"/>
                </a:lnTo>
                <a:lnTo>
                  <a:pt x="9216411" y="0"/>
                </a:lnTo>
                <a:lnTo>
                  <a:pt x="9216411" y="1"/>
                </a:lnTo>
                <a:lnTo>
                  <a:pt x="10585074" y="1"/>
                </a:lnTo>
                <a:cubicBezTo>
                  <a:pt x="10742191" y="1"/>
                  <a:pt x="10869559" y="127369"/>
                  <a:pt x="10869559" y="284486"/>
                </a:cubicBezTo>
                <a:lnTo>
                  <a:pt x="10869559" y="3510875"/>
                </a:lnTo>
                <a:cubicBezTo>
                  <a:pt x="10869559" y="3628712"/>
                  <a:pt x="10797914" y="3729816"/>
                  <a:pt x="10695808" y="3773003"/>
                </a:cubicBezTo>
                <a:lnTo>
                  <a:pt x="10678840" y="3778270"/>
                </a:lnTo>
                <a:lnTo>
                  <a:pt x="0" y="377827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1927249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2953618" cy="1892808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48640"/>
            <a:ext cx="7772400" cy="224028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E0B2E-508E-234D-B0A0-9E5ED494E5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079730"/>
            <a:ext cx="10869559" cy="3778270"/>
          </a:xfrm>
          <a:custGeom>
            <a:avLst/>
            <a:gdLst>
              <a:gd name="connsiteX0" fmla="*/ 0 w 10869559"/>
              <a:gd name="connsiteY0" fmla="*/ 0 h 3778270"/>
              <a:gd name="connsiteX1" fmla="*/ 10678837 w 10869559"/>
              <a:gd name="connsiteY1" fmla="*/ 0 h 3778270"/>
              <a:gd name="connsiteX2" fmla="*/ 10695808 w 10869559"/>
              <a:gd name="connsiteY2" fmla="*/ 5268 h 3778270"/>
              <a:gd name="connsiteX3" fmla="*/ 10869559 w 10869559"/>
              <a:gd name="connsiteY3" fmla="*/ 267397 h 3778270"/>
              <a:gd name="connsiteX4" fmla="*/ 10869559 w 10869559"/>
              <a:gd name="connsiteY4" fmla="*/ 3493786 h 3778270"/>
              <a:gd name="connsiteX5" fmla="*/ 10585074 w 10869559"/>
              <a:gd name="connsiteY5" fmla="*/ 3778270 h 3778270"/>
              <a:gd name="connsiteX6" fmla="*/ 9216411 w 10869559"/>
              <a:gd name="connsiteY6" fmla="*/ 3778270 h 3778270"/>
              <a:gd name="connsiteX7" fmla="*/ 7808345 w 10869559"/>
              <a:gd name="connsiteY7" fmla="*/ 3778270 h 3778270"/>
              <a:gd name="connsiteX8" fmla="*/ 1592826 w 10869559"/>
              <a:gd name="connsiteY8" fmla="*/ 3778270 h 3778270"/>
              <a:gd name="connsiteX9" fmla="*/ 663675 w 10869559"/>
              <a:gd name="connsiteY9" fmla="*/ 3778270 h 3778270"/>
              <a:gd name="connsiteX10" fmla="*/ 0 w 10869559"/>
              <a:gd name="connsiteY10" fmla="*/ 3778270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9559" h="3778270">
                <a:moveTo>
                  <a:pt x="0" y="0"/>
                </a:moveTo>
                <a:lnTo>
                  <a:pt x="10678837" y="0"/>
                </a:lnTo>
                <a:lnTo>
                  <a:pt x="10695808" y="5268"/>
                </a:lnTo>
                <a:cubicBezTo>
                  <a:pt x="10797914" y="48455"/>
                  <a:pt x="10869559" y="149559"/>
                  <a:pt x="10869559" y="267397"/>
                </a:cubicBezTo>
                <a:lnTo>
                  <a:pt x="10869559" y="3493786"/>
                </a:lnTo>
                <a:cubicBezTo>
                  <a:pt x="10869559" y="3650902"/>
                  <a:pt x="10742191" y="3778270"/>
                  <a:pt x="10585074" y="3778270"/>
                </a:cubicBezTo>
                <a:lnTo>
                  <a:pt x="9216411" y="3778270"/>
                </a:lnTo>
                <a:lnTo>
                  <a:pt x="7808345" y="3778270"/>
                </a:lnTo>
                <a:lnTo>
                  <a:pt x="1592826" y="3778270"/>
                </a:lnTo>
                <a:lnTo>
                  <a:pt x="663675" y="3778270"/>
                </a:lnTo>
                <a:lnTo>
                  <a:pt x="0" y="377827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17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972802" cy="96926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5E0554-AFC0-6021-9659-FB67DE75B1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custGeom>
            <a:avLst/>
            <a:gdLst>
              <a:gd name="connsiteX0" fmla="*/ 1528012 w 6172200"/>
              <a:gd name="connsiteY0" fmla="*/ 0 h 4425696"/>
              <a:gd name="connsiteX1" fmla="*/ 5795884 w 6172200"/>
              <a:gd name="connsiteY1" fmla="*/ 0 h 4425696"/>
              <a:gd name="connsiteX2" fmla="*/ 6164556 w 6172200"/>
              <a:gd name="connsiteY2" fmla="*/ 300476 h 4425696"/>
              <a:gd name="connsiteX3" fmla="*/ 6172200 w 6172200"/>
              <a:gd name="connsiteY3" fmla="*/ 376308 h 4425696"/>
              <a:gd name="connsiteX4" fmla="*/ 6172200 w 6172200"/>
              <a:gd name="connsiteY4" fmla="*/ 4049388 h 4425696"/>
              <a:gd name="connsiteX5" fmla="*/ 6164556 w 6172200"/>
              <a:gd name="connsiteY5" fmla="*/ 4125220 h 4425696"/>
              <a:gd name="connsiteX6" fmla="*/ 5795884 w 6172200"/>
              <a:gd name="connsiteY6" fmla="*/ 4425696 h 4425696"/>
              <a:gd name="connsiteX7" fmla="*/ 4644199 w 6172200"/>
              <a:gd name="connsiteY7" fmla="*/ 4425696 h 4425696"/>
              <a:gd name="connsiteX8" fmla="*/ 376307 w 6172200"/>
              <a:gd name="connsiteY8" fmla="*/ 4425696 h 4425696"/>
              <a:gd name="connsiteX9" fmla="*/ 300476 w 6172200"/>
              <a:gd name="connsiteY9" fmla="*/ 4418052 h 4425696"/>
              <a:gd name="connsiteX10" fmla="*/ 0 w 6172200"/>
              <a:gd name="connsiteY10" fmla="*/ 4049380 h 4425696"/>
              <a:gd name="connsiteX11" fmla="*/ 0 w 6172200"/>
              <a:gd name="connsiteY11" fmla="*/ 376318 h 4425696"/>
              <a:gd name="connsiteX12" fmla="*/ 376317 w 6172200"/>
              <a:gd name="connsiteY12" fmla="*/ 1 h 4425696"/>
              <a:gd name="connsiteX13" fmla="*/ 1528002 w 6172200"/>
              <a:gd name="connsiteY13" fmla="*/ 1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72200" h="4425696">
                <a:moveTo>
                  <a:pt x="1528012" y="0"/>
                </a:moveTo>
                <a:lnTo>
                  <a:pt x="5795884" y="0"/>
                </a:lnTo>
                <a:cubicBezTo>
                  <a:pt x="5977739" y="0"/>
                  <a:pt x="6129466" y="128995"/>
                  <a:pt x="6164556" y="300476"/>
                </a:cubicBezTo>
                <a:lnTo>
                  <a:pt x="6172200" y="376308"/>
                </a:lnTo>
                <a:lnTo>
                  <a:pt x="6172200" y="4049388"/>
                </a:lnTo>
                <a:lnTo>
                  <a:pt x="6164556" y="4125220"/>
                </a:lnTo>
                <a:cubicBezTo>
                  <a:pt x="6129466" y="4296701"/>
                  <a:pt x="5977739" y="4425696"/>
                  <a:pt x="5795884" y="4425696"/>
                </a:cubicBezTo>
                <a:lnTo>
                  <a:pt x="4644199" y="4425696"/>
                </a:lnTo>
                <a:lnTo>
                  <a:pt x="376307" y="4425696"/>
                </a:lnTo>
                <a:lnTo>
                  <a:pt x="300476" y="4418052"/>
                </a:lnTo>
                <a:cubicBezTo>
                  <a:pt x="128995" y="4382962"/>
                  <a:pt x="0" y="4231235"/>
                  <a:pt x="0" y="4049380"/>
                </a:cubicBezTo>
                <a:lnTo>
                  <a:pt x="0" y="376318"/>
                </a:lnTo>
                <a:cubicBezTo>
                  <a:pt x="0" y="168484"/>
                  <a:pt x="168483" y="1"/>
                  <a:pt x="376317" y="1"/>
                </a:cubicBezTo>
                <a:lnTo>
                  <a:pt x="1528002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076936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87B29A-8A7E-03FA-CAE4-603D4A7507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644" y="2290890"/>
            <a:ext cx="4672584" cy="4041648"/>
          </a:xfrm>
          <a:custGeom>
            <a:avLst/>
            <a:gdLst>
              <a:gd name="connsiteX0" fmla="*/ 343661 w 4672584"/>
              <a:gd name="connsiteY0" fmla="*/ 0 h 4041648"/>
              <a:gd name="connsiteX1" fmla="*/ 4328923 w 4672584"/>
              <a:gd name="connsiteY1" fmla="*/ 0 h 4041648"/>
              <a:gd name="connsiteX2" fmla="*/ 4672584 w 4672584"/>
              <a:gd name="connsiteY2" fmla="*/ 343661 h 4041648"/>
              <a:gd name="connsiteX3" fmla="*/ 4672584 w 4672584"/>
              <a:gd name="connsiteY3" fmla="*/ 3697987 h 4041648"/>
              <a:gd name="connsiteX4" fmla="*/ 4328923 w 4672584"/>
              <a:gd name="connsiteY4" fmla="*/ 4041648 h 4041648"/>
              <a:gd name="connsiteX5" fmla="*/ 343661 w 4672584"/>
              <a:gd name="connsiteY5" fmla="*/ 4041648 h 4041648"/>
              <a:gd name="connsiteX6" fmla="*/ 0 w 4672584"/>
              <a:gd name="connsiteY6" fmla="*/ 3697987 h 4041648"/>
              <a:gd name="connsiteX7" fmla="*/ 0 w 4672584"/>
              <a:gd name="connsiteY7" fmla="*/ 343661 h 4041648"/>
              <a:gd name="connsiteX8" fmla="*/ 343661 w 4672584"/>
              <a:gd name="connsiteY8" fmla="*/ 0 h 404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2584" h="4041648">
                <a:moveTo>
                  <a:pt x="343661" y="0"/>
                </a:moveTo>
                <a:lnTo>
                  <a:pt x="4328923" y="0"/>
                </a:lnTo>
                <a:cubicBezTo>
                  <a:pt x="4518722" y="0"/>
                  <a:pt x="4672584" y="153862"/>
                  <a:pt x="4672584" y="343661"/>
                </a:cubicBezTo>
                <a:lnTo>
                  <a:pt x="4672584" y="3697987"/>
                </a:lnTo>
                <a:cubicBezTo>
                  <a:pt x="4672584" y="3887786"/>
                  <a:pt x="4518722" y="4041648"/>
                  <a:pt x="4328923" y="4041648"/>
                </a:cubicBezTo>
                <a:lnTo>
                  <a:pt x="343661" y="4041648"/>
                </a:lnTo>
                <a:cubicBezTo>
                  <a:pt x="153862" y="4041648"/>
                  <a:pt x="0" y="3887786"/>
                  <a:pt x="0" y="3697987"/>
                </a:cubicBezTo>
                <a:lnTo>
                  <a:pt x="0" y="343661"/>
                </a:lnTo>
                <a:cubicBezTo>
                  <a:pt x="0" y="153862"/>
                  <a:pt x="153862" y="0"/>
                  <a:pt x="34366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8249054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836912-DF32-220D-916F-C27FCC1F8E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353" y="2295144"/>
            <a:ext cx="3490176" cy="4041648"/>
          </a:xfrm>
          <a:custGeom>
            <a:avLst/>
            <a:gdLst>
              <a:gd name="connsiteX0" fmla="*/ 297009 w 3490176"/>
              <a:gd name="connsiteY0" fmla="*/ 0 h 4041648"/>
              <a:gd name="connsiteX1" fmla="*/ 3195997 w 3490176"/>
              <a:gd name="connsiteY1" fmla="*/ 0 h 4041648"/>
              <a:gd name="connsiteX2" fmla="*/ 3486973 w 3490176"/>
              <a:gd name="connsiteY2" fmla="*/ 237152 h 4041648"/>
              <a:gd name="connsiteX3" fmla="*/ 3490176 w 3490176"/>
              <a:gd name="connsiteY3" fmla="*/ 268927 h 4041648"/>
              <a:gd name="connsiteX4" fmla="*/ 3490176 w 3490176"/>
              <a:gd name="connsiteY4" fmla="*/ 3772721 h 4041648"/>
              <a:gd name="connsiteX5" fmla="*/ 3486973 w 3490176"/>
              <a:gd name="connsiteY5" fmla="*/ 3804496 h 4041648"/>
              <a:gd name="connsiteX6" fmla="*/ 3195997 w 3490176"/>
              <a:gd name="connsiteY6" fmla="*/ 4041648 h 4041648"/>
              <a:gd name="connsiteX7" fmla="*/ 297009 w 3490176"/>
              <a:gd name="connsiteY7" fmla="*/ 4041648 h 4041648"/>
              <a:gd name="connsiteX8" fmla="*/ 6033 w 3490176"/>
              <a:gd name="connsiteY8" fmla="*/ 3804496 h 4041648"/>
              <a:gd name="connsiteX9" fmla="*/ 0 w 3490176"/>
              <a:gd name="connsiteY9" fmla="*/ 3744648 h 4041648"/>
              <a:gd name="connsiteX10" fmla="*/ 0 w 3490176"/>
              <a:gd name="connsiteY10" fmla="*/ 297000 h 4041648"/>
              <a:gd name="connsiteX11" fmla="*/ 6033 w 3490176"/>
              <a:gd name="connsiteY11" fmla="*/ 237152 h 4041648"/>
              <a:gd name="connsiteX12" fmla="*/ 297009 w 3490176"/>
              <a:gd name="connsiteY12" fmla="*/ 0 h 404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90176" h="4041648">
                <a:moveTo>
                  <a:pt x="297009" y="0"/>
                </a:moveTo>
                <a:lnTo>
                  <a:pt x="3195997" y="0"/>
                </a:lnTo>
                <a:cubicBezTo>
                  <a:pt x="3339527" y="0"/>
                  <a:pt x="3459278" y="101810"/>
                  <a:pt x="3486973" y="237152"/>
                </a:cubicBezTo>
                <a:lnTo>
                  <a:pt x="3490176" y="268927"/>
                </a:lnTo>
                <a:lnTo>
                  <a:pt x="3490176" y="3772721"/>
                </a:lnTo>
                <a:lnTo>
                  <a:pt x="3486973" y="3804496"/>
                </a:lnTo>
                <a:cubicBezTo>
                  <a:pt x="3459278" y="3939839"/>
                  <a:pt x="3339527" y="4041648"/>
                  <a:pt x="3195997" y="4041648"/>
                </a:cubicBezTo>
                <a:lnTo>
                  <a:pt x="297009" y="4041648"/>
                </a:lnTo>
                <a:cubicBezTo>
                  <a:pt x="153479" y="4041648"/>
                  <a:pt x="33728" y="3939839"/>
                  <a:pt x="6033" y="3804496"/>
                </a:cubicBezTo>
                <a:lnTo>
                  <a:pt x="0" y="3744648"/>
                </a:lnTo>
                <a:lnTo>
                  <a:pt x="0" y="297000"/>
                </a:lnTo>
                <a:lnTo>
                  <a:pt x="6033" y="237152"/>
                </a:lnTo>
                <a:cubicBezTo>
                  <a:pt x="33728" y="101810"/>
                  <a:pt x="153479" y="0"/>
                  <a:pt x="29700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61878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718304"/>
            <a:ext cx="5897880" cy="135331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603503"/>
            <a:ext cx="10826496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0303414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5120640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809412"/>
            <a:ext cx="10543032" cy="4206240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30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3467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826" y="4957555"/>
            <a:ext cx="6858000" cy="1737360"/>
          </a:xfrm>
        </p:spPr>
        <p:txBody>
          <a:bodyPr anchor="t" anchorCtr="0">
            <a:no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328" y="4957555"/>
            <a:ext cx="3496092" cy="1322653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3E2CF8-F9ED-49BB-7C96-2E9AAC05673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230139" y="629340"/>
            <a:ext cx="10976149" cy="4081805"/>
          </a:xfrm>
          <a:custGeom>
            <a:avLst/>
            <a:gdLst>
              <a:gd name="connsiteX0" fmla="*/ 1782161 w 11002360"/>
              <a:gd name="connsiteY0" fmla="*/ 0 h 4091552"/>
              <a:gd name="connsiteX1" fmla="*/ 11002360 w 11002360"/>
              <a:gd name="connsiteY1" fmla="*/ 0 h 4091552"/>
              <a:gd name="connsiteX2" fmla="*/ 11002360 w 11002360"/>
              <a:gd name="connsiteY2" fmla="*/ 4091552 h 4091552"/>
              <a:gd name="connsiteX3" fmla="*/ 3300114 w 11002360"/>
              <a:gd name="connsiteY3" fmla="*/ 4091552 h 4091552"/>
              <a:gd name="connsiteX4" fmla="*/ 1782161 w 11002360"/>
              <a:gd name="connsiteY4" fmla="*/ 4091552 h 4091552"/>
              <a:gd name="connsiteX5" fmla="*/ 306686 w 11002360"/>
              <a:gd name="connsiteY5" fmla="*/ 4091552 h 4091552"/>
              <a:gd name="connsiteX6" fmla="*/ 0 w 11002360"/>
              <a:gd name="connsiteY6" fmla="*/ 3784866 h 4091552"/>
              <a:gd name="connsiteX7" fmla="*/ 0 w 11002360"/>
              <a:gd name="connsiteY7" fmla="*/ 306687 h 4091552"/>
              <a:gd name="connsiteX8" fmla="*/ 306686 w 11002360"/>
              <a:gd name="connsiteY8" fmla="*/ 1 h 4091552"/>
              <a:gd name="connsiteX9" fmla="*/ 1782161 w 11002360"/>
              <a:gd name="connsiteY9" fmla="*/ 1 h 40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2360" h="4091552">
                <a:moveTo>
                  <a:pt x="1782161" y="0"/>
                </a:moveTo>
                <a:lnTo>
                  <a:pt x="11002360" y="0"/>
                </a:lnTo>
                <a:lnTo>
                  <a:pt x="11002360" y="4091552"/>
                </a:lnTo>
                <a:lnTo>
                  <a:pt x="3300114" y="4091552"/>
                </a:lnTo>
                <a:lnTo>
                  <a:pt x="1782161" y="4091552"/>
                </a:lnTo>
                <a:lnTo>
                  <a:pt x="306686" y="4091552"/>
                </a:lnTo>
                <a:cubicBezTo>
                  <a:pt x="137308" y="4091552"/>
                  <a:pt x="0" y="3954244"/>
                  <a:pt x="0" y="3784866"/>
                </a:cubicBezTo>
                <a:lnTo>
                  <a:pt x="0" y="306687"/>
                </a:lnTo>
                <a:cubicBezTo>
                  <a:pt x="0" y="137309"/>
                  <a:pt x="137308" y="1"/>
                  <a:pt x="306686" y="1"/>
                </a:cubicBezTo>
                <a:lnTo>
                  <a:pt x="1782161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644EE-5664-C5E5-F2EA-78570A0BEB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7805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922403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548640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solidFill>
                  <a:schemeClr val="bg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800" b="0" i="0">
                <a:solidFill>
                  <a:schemeClr val="bg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400" b="0" i="0">
                <a:solidFill>
                  <a:schemeClr val="bg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4000" b="0" i="0">
                <a:solidFill>
                  <a:schemeClr val="bg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600" b="0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8480675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0" i="0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0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0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0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0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332426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0" i="0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0" i="0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0" i="0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0" i="0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0" i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4697183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868" y="5196402"/>
            <a:ext cx="8970264" cy="466344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6568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 algn="ctr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878136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89545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669280"/>
            <a:ext cx="8805672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712983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669280"/>
            <a:ext cx="8805672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54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363593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1152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011680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011680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49255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1152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486025"/>
            <a:ext cx="5181600" cy="36576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486025"/>
            <a:ext cx="5181600" cy="36576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69474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A4B7A6E-A3B8-3D87-4AFC-BB6613DA99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2815"/>
            <a:ext cx="6584942" cy="5972373"/>
          </a:xfrm>
          <a:custGeom>
            <a:avLst/>
            <a:gdLst>
              <a:gd name="connsiteX0" fmla="*/ 0 w 6584942"/>
              <a:gd name="connsiteY0" fmla="*/ 0 h 5972373"/>
              <a:gd name="connsiteX1" fmla="*/ 1717192 w 6584942"/>
              <a:gd name="connsiteY1" fmla="*/ 0 h 5972373"/>
              <a:gd name="connsiteX2" fmla="*/ 3939301 w 6584942"/>
              <a:gd name="connsiteY2" fmla="*/ 0 h 5972373"/>
              <a:gd name="connsiteX3" fmla="*/ 6193330 w 6584942"/>
              <a:gd name="connsiteY3" fmla="*/ 0 h 5972373"/>
              <a:gd name="connsiteX4" fmla="*/ 6584942 w 6584942"/>
              <a:gd name="connsiteY4" fmla="*/ 391612 h 5972373"/>
              <a:gd name="connsiteX5" fmla="*/ 6584942 w 6584942"/>
              <a:gd name="connsiteY5" fmla="*/ 5574602 h 5972373"/>
              <a:gd name="connsiteX6" fmla="*/ 6193330 w 6584942"/>
              <a:gd name="connsiteY6" fmla="*/ 5966214 h 5972373"/>
              <a:gd name="connsiteX7" fmla="*/ 3939301 w 6584942"/>
              <a:gd name="connsiteY7" fmla="*/ 5966214 h 5972373"/>
              <a:gd name="connsiteX8" fmla="*/ 3939301 w 6584942"/>
              <a:gd name="connsiteY8" fmla="*/ 5972373 h 5972373"/>
              <a:gd name="connsiteX9" fmla="*/ 0 w 6584942"/>
              <a:gd name="connsiteY9" fmla="*/ 5972373 h 59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42" h="5972373">
                <a:moveTo>
                  <a:pt x="0" y="0"/>
                </a:moveTo>
                <a:lnTo>
                  <a:pt x="1717192" y="0"/>
                </a:lnTo>
                <a:lnTo>
                  <a:pt x="3939301" y="0"/>
                </a:lnTo>
                <a:lnTo>
                  <a:pt x="6193330" y="0"/>
                </a:lnTo>
                <a:cubicBezTo>
                  <a:pt x="6409612" y="0"/>
                  <a:pt x="6584942" y="175331"/>
                  <a:pt x="6584942" y="391612"/>
                </a:cubicBezTo>
                <a:lnTo>
                  <a:pt x="6584942" y="5574602"/>
                </a:lnTo>
                <a:cubicBezTo>
                  <a:pt x="6584942" y="5790883"/>
                  <a:pt x="6409612" y="5966214"/>
                  <a:pt x="6193330" y="5966214"/>
                </a:cubicBezTo>
                <a:lnTo>
                  <a:pt x="3939301" y="5966214"/>
                </a:lnTo>
                <a:lnTo>
                  <a:pt x="3939301" y="5972373"/>
                </a:lnTo>
                <a:lnTo>
                  <a:pt x="0" y="597237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50948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5788" cy="118872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1872001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72001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573866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573866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7612960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5788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2363064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63064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3149594"/>
            <a:ext cx="5157788" cy="310896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3149594"/>
            <a:ext cx="5183188" cy="310896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76624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653578" cy="118872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942250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8306778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 sz="1800"/>
            </a:lvl2pPr>
            <a:lvl3pPr marL="457200" indent="0">
              <a:buNone/>
              <a:defRPr sz="1600"/>
            </a:lvl3pPr>
            <a:lvl4pPr marL="685800" indent="0">
              <a:buNone/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0788183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0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22A121F-E5F6-5A23-9964-F85D3A000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58294" y="552552"/>
            <a:ext cx="6519080" cy="5752896"/>
          </a:xfrm>
          <a:custGeom>
            <a:avLst/>
            <a:gdLst>
              <a:gd name="connsiteX0" fmla="*/ 485669 w 6519080"/>
              <a:gd name="connsiteY0" fmla="*/ 0 h 5752896"/>
              <a:gd name="connsiteX1" fmla="*/ 6033412 w 6519080"/>
              <a:gd name="connsiteY1" fmla="*/ 0 h 5752896"/>
              <a:gd name="connsiteX2" fmla="*/ 6512642 w 6519080"/>
              <a:gd name="connsiteY2" fmla="*/ 390584 h 5752896"/>
              <a:gd name="connsiteX3" fmla="*/ 6519080 w 6519080"/>
              <a:gd name="connsiteY3" fmla="*/ 454449 h 5752896"/>
              <a:gd name="connsiteX4" fmla="*/ 6519080 w 6519080"/>
              <a:gd name="connsiteY4" fmla="*/ 5298446 h 5752896"/>
              <a:gd name="connsiteX5" fmla="*/ 6512642 w 6519080"/>
              <a:gd name="connsiteY5" fmla="*/ 5362311 h 5752896"/>
              <a:gd name="connsiteX6" fmla="*/ 6033412 w 6519080"/>
              <a:gd name="connsiteY6" fmla="*/ 5752896 h 5752896"/>
              <a:gd name="connsiteX7" fmla="*/ 485669 w 6519080"/>
              <a:gd name="connsiteY7" fmla="*/ 5752896 h 5752896"/>
              <a:gd name="connsiteX8" fmla="*/ 6438 w 6519080"/>
              <a:gd name="connsiteY8" fmla="*/ 5362311 h 5752896"/>
              <a:gd name="connsiteX9" fmla="*/ 0 w 6519080"/>
              <a:gd name="connsiteY9" fmla="*/ 5298451 h 5752896"/>
              <a:gd name="connsiteX10" fmla="*/ 0 w 6519080"/>
              <a:gd name="connsiteY10" fmla="*/ 454445 h 5752896"/>
              <a:gd name="connsiteX11" fmla="*/ 6438 w 6519080"/>
              <a:gd name="connsiteY11" fmla="*/ 390584 h 5752896"/>
              <a:gd name="connsiteX12" fmla="*/ 485669 w 6519080"/>
              <a:gd name="connsiteY12" fmla="*/ 0 h 575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9080" h="5752896">
                <a:moveTo>
                  <a:pt x="485669" y="0"/>
                </a:moveTo>
                <a:lnTo>
                  <a:pt x="6033412" y="0"/>
                </a:lnTo>
                <a:cubicBezTo>
                  <a:pt x="6269802" y="0"/>
                  <a:pt x="6467029" y="167678"/>
                  <a:pt x="6512642" y="390584"/>
                </a:cubicBezTo>
                <a:lnTo>
                  <a:pt x="6519080" y="454449"/>
                </a:lnTo>
                <a:lnTo>
                  <a:pt x="6519080" y="5298446"/>
                </a:lnTo>
                <a:lnTo>
                  <a:pt x="6512642" y="5362311"/>
                </a:lnTo>
                <a:cubicBezTo>
                  <a:pt x="6467029" y="5585218"/>
                  <a:pt x="6269802" y="5752896"/>
                  <a:pt x="6033412" y="5752896"/>
                </a:cubicBezTo>
                <a:lnTo>
                  <a:pt x="485669" y="5752896"/>
                </a:lnTo>
                <a:cubicBezTo>
                  <a:pt x="249278" y="5752896"/>
                  <a:pt x="52051" y="5585218"/>
                  <a:pt x="6438" y="5362311"/>
                </a:cubicBezTo>
                <a:lnTo>
                  <a:pt x="0" y="5298451"/>
                </a:lnTo>
                <a:lnTo>
                  <a:pt x="0" y="454445"/>
                </a:lnTo>
                <a:lnTo>
                  <a:pt x="6438" y="390584"/>
                </a:lnTo>
                <a:cubicBezTo>
                  <a:pt x="52051" y="167678"/>
                  <a:pt x="249278" y="0"/>
                  <a:pt x="48566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5808314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84674"/>
            <a:ext cx="7342307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867591"/>
            <a:ext cx="10890374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8492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84674"/>
            <a:ext cx="11107780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867591"/>
            <a:ext cx="10890374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23142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627318"/>
            <a:ext cx="8430767" cy="184202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buNone/>
              <a:defRPr sz="1600">
                <a:solidFill>
                  <a:schemeClr val="bg1"/>
                </a:solidFill>
              </a:defRPr>
            </a:lvl2pPr>
            <a:lvl3pPr marL="457200" indent="0">
              <a:buNone/>
              <a:defRPr sz="1400">
                <a:solidFill>
                  <a:schemeClr val="bg1"/>
                </a:solidFill>
              </a:defRPr>
            </a:lvl3pPr>
            <a:lvl4pPr marL="685800" indent="0">
              <a:buNone/>
              <a:defRPr sz="1200">
                <a:solidFill>
                  <a:schemeClr val="bg1"/>
                </a:solidFill>
              </a:defRPr>
            </a:lvl4pPr>
            <a:lvl5pPr marL="914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55585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CE93-F2F0-9BF0-BC06-17F4FCB720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997845" y="13796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9B692-E2F6-F6FD-1494-9FB37EAB32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621647" y="6368780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C0B933-AE26-DF32-E480-926E7D262A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7052" y="442815"/>
            <a:ext cx="6584949" cy="5972373"/>
          </a:xfrm>
          <a:custGeom>
            <a:avLst/>
            <a:gdLst>
              <a:gd name="connsiteX0" fmla="*/ 391612 w 6584949"/>
              <a:gd name="connsiteY0" fmla="*/ 0 h 5972373"/>
              <a:gd name="connsiteX1" fmla="*/ 2645641 w 6584949"/>
              <a:gd name="connsiteY1" fmla="*/ 0 h 5972373"/>
              <a:gd name="connsiteX2" fmla="*/ 4867750 w 6584949"/>
              <a:gd name="connsiteY2" fmla="*/ 0 h 5972373"/>
              <a:gd name="connsiteX3" fmla="*/ 6584949 w 6584949"/>
              <a:gd name="connsiteY3" fmla="*/ 0 h 5972373"/>
              <a:gd name="connsiteX4" fmla="*/ 6584949 w 6584949"/>
              <a:gd name="connsiteY4" fmla="*/ 5972373 h 5972373"/>
              <a:gd name="connsiteX5" fmla="*/ 2645641 w 6584949"/>
              <a:gd name="connsiteY5" fmla="*/ 5972373 h 5972373"/>
              <a:gd name="connsiteX6" fmla="*/ 2645641 w 6584949"/>
              <a:gd name="connsiteY6" fmla="*/ 5966214 h 5972373"/>
              <a:gd name="connsiteX7" fmla="*/ 391612 w 6584949"/>
              <a:gd name="connsiteY7" fmla="*/ 5966214 h 5972373"/>
              <a:gd name="connsiteX8" fmla="*/ 0 w 6584949"/>
              <a:gd name="connsiteY8" fmla="*/ 5574602 h 5972373"/>
              <a:gd name="connsiteX9" fmla="*/ 0 w 6584949"/>
              <a:gd name="connsiteY9" fmla="*/ 391612 h 5972373"/>
              <a:gd name="connsiteX10" fmla="*/ 391612 w 6584949"/>
              <a:gd name="connsiteY10" fmla="*/ 0 h 59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4949" h="5972373">
                <a:moveTo>
                  <a:pt x="391612" y="0"/>
                </a:moveTo>
                <a:lnTo>
                  <a:pt x="2645641" y="0"/>
                </a:lnTo>
                <a:lnTo>
                  <a:pt x="4867750" y="0"/>
                </a:lnTo>
                <a:lnTo>
                  <a:pt x="6584949" y="0"/>
                </a:lnTo>
                <a:lnTo>
                  <a:pt x="6584949" y="5972373"/>
                </a:lnTo>
                <a:lnTo>
                  <a:pt x="2645641" y="5972373"/>
                </a:lnTo>
                <a:lnTo>
                  <a:pt x="2645641" y="5966214"/>
                </a:lnTo>
                <a:lnTo>
                  <a:pt x="391612" y="5966214"/>
                </a:lnTo>
                <a:cubicBezTo>
                  <a:pt x="175331" y="5966214"/>
                  <a:pt x="0" y="5790883"/>
                  <a:pt x="0" y="5574602"/>
                </a:cubicBezTo>
                <a:lnTo>
                  <a:pt x="0" y="391612"/>
                </a:lnTo>
                <a:cubicBezTo>
                  <a:pt x="0" y="175331"/>
                  <a:pt x="175331" y="0"/>
                  <a:pt x="39161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9800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29817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05626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Autofit/>
          </a:bodyPr>
          <a:lstStyle>
            <a:lvl1pPr algn="ctr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8103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7213" y="13796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1015" y="6368780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06534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  <p:sldLayoutId id="2147483851" r:id="rId20"/>
    <p:sldLayoutId id="2147483852" r:id="rId21"/>
    <p:sldLayoutId id="2147483853" r:id="rId22"/>
    <p:sldLayoutId id="2147483854" r:id="rId23"/>
    <p:sldLayoutId id="2147483855" r:id="rId24"/>
    <p:sldLayoutId id="2147483856" r:id="rId25"/>
    <p:sldLayoutId id="2147483857" r:id="rId26"/>
    <p:sldLayoutId id="2147483858" r:id="rId27"/>
    <p:sldLayoutId id="2147483859" r:id="rId28"/>
    <p:sldLayoutId id="2147483860" r:id="rId29"/>
    <p:sldLayoutId id="2147483861" r:id="rId30"/>
    <p:sldLayoutId id="2147483862" r:id="rId31"/>
    <p:sldLayoutId id="2147483863" r:id="rId32"/>
    <p:sldLayoutId id="2147483864" r:id="rId33"/>
    <p:sldLayoutId id="2147483865" r:id="rId34"/>
    <p:sldLayoutId id="2147483866" r:id="rId35"/>
    <p:sldLayoutId id="2147483867" r:id="rId36"/>
    <p:sldLayoutId id="2147483868" r:id="rId37"/>
    <p:sldLayoutId id="2147483869" r:id="rId38"/>
    <p:sldLayoutId id="2147483870" r:id="rId39"/>
    <p:sldLayoutId id="2147483871" r:id="rId40"/>
    <p:sldLayoutId id="2147483872" r:id="rId41"/>
    <p:sldLayoutId id="2147483873" r:id="rId42"/>
    <p:sldLayoutId id="2147483874" r:id="rId43"/>
    <p:sldLayoutId id="2147483875" r:id="rId44"/>
    <p:sldLayoutId id="2147483876" r:id="rId45"/>
    <p:sldLayoutId id="2147483877" r:id="rId46"/>
    <p:sldLayoutId id="2147483878" r:id="rId47"/>
    <p:sldLayoutId id="2147483879" r:id="rId48"/>
    <p:sldLayoutId id="2147483880" r:id="rId49"/>
    <p:sldLayoutId id="2147483881" r:id="rId50"/>
    <p:sldLayoutId id="2147483882" r:id="rId51"/>
    <p:sldLayoutId id="2147483883" r:id="rId52"/>
    <p:sldLayoutId id="2147483884" r:id="rId53"/>
    <p:sldLayoutId id="2147483885" r:id="rId54"/>
    <p:sldLayoutId id="2147483886" r:id="rId55"/>
    <p:sldLayoutId id="2147483887" r:id="rId56"/>
    <p:sldLayoutId id="2147483888" r:id="rId57"/>
    <p:sldLayoutId id="2147483889" r:id="rId5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3C91-E510-4F7C-818F-C46FECE88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826" y="4713140"/>
            <a:ext cx="7145547" cy="1737360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Spotify</a:t>
            </a:r>
            <a:r>
              <a:rPr lang="en-US" sz="4000" b="1" dirty="0">
                <a:solidFill>
                  <a:schemeClr val="tx1"/>
                </a:solidFill>
                <a:ea typeface="+mj-lt"/>
                <a:cs typeface="+mj-lt"/>
              </a:rPr>
              <a:t> 2024 – Global Streaming Trends: A Business Analyst Overview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F1FF-87FC-80DD-5AB5-4F02641B3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4102" y="5992725"/>
            <a:ext cx="3496092" cy="43125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Presented by Tharun M P</a:t>
            </a:r>
          </a:p>
        </p:txBody>
      </p:sp>
      <p:pic>
        <p:nvPicPr>
          <p:cNvPr id="8" name="Picture Placeholder 7" descr="A spiral staircase ">
            <a:extLst>
              <a:ext uri="{FF2B5EF4-FFF2-40B4-BE49-F238E27FC236}">
                <a16:creationId xmlns:a16="http://schemas.microsoft.com/office/drawing/2014/main" id="{7F349D00-DBC6-DA65-90E2-9816C663E1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18"/>
                    </a14:imgEffect>
                    <a14:imgEffect>
                      <a14:saturation sat="0"/>
                    </a14:imgEffect>
                    <a14:imgEffect>
                      <a14:brightnessContrast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200" b="25200"/>
          <a:stretch/>
        </p:blipFill>
        <p:spPr>
          <a:xfrm>
            <a:off x="1230139" y="442434"/>
            <a:ext cx="10976149" cy="408180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F5199-5286-8E35-9B20-832CFFB973DE}"/>
              </a:ext>
            </a:extLst>
          </p:cNvPr>
          <p:cNvSpPr/>
          <p:nvPr/>
        </p:nvSpPr>
        <p:spPr>
          <a:xfrm>
            <a:off x="8453887" y="5937850"/>
            <a:ext cx="3436188" cy="4313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7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E1C3C-10DA-D4D8-EC66-B1EABB00A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B06DFF-9ED0-CAC6-B148-4A5F3C3D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91565"/>
            <a:ext cx="9991647" cy="582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Total Streams vs. Last 30 Days (Artists)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7C89A-F153-86F3-C677-D6032374BA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39" y="1655294"/>
            <a:ext cx="6568707" cy="496800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BTS</a:t>
            </a:r>
            <a:r>
              <a:rPr lang="en-US" dirty="0">
                <a:ea typeface="+mn-lt"/>
                <a:cs typeface="+mn-lt"/>
              </a:rPr>
              <a:t> dominates in both metrics—</a:t>
            </a:r>
            <a:r>
              <a:rPr lang="en-US" b="1" dirty="0">
                <a:ea typeface="+mn-lt"/>
                <a:cs typeface="+mn-lt"/>
              </a:rPr>
              <a:t>highest total streams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highest 30-day streams</a:t>
            </a:r>
            <a:r>
              <a:rPr lang="en-US" dirty="0">
                <a:ea typeface="+mn-lt"/>
                <a:cs typeface="+mn-lt"/>
              </a:rPr>
              <a:t>—cementing their continued global relevance.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Dua Lipa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Bad Bunny</a:t>
            </a:r>
            <a:r>
              <a:rPr lang="en-US" dirty="0">
                <a:ea typeface="+mn-lt"/>
                <a:cs typeface="+mn-lt"/>
              </a:rPr>
              <a:t> are close behind with strong totals and impressive recent growth, reflecting both consistent hits and current buzz.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BLACKPINK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Doja Cat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ea typeface="+mn-lt"/>
                <a:cs typeface="+mn-lt"/>
              </a:rPr>
              <a:t>Ed Sheeran</a:t>
            </a:r>
            <a:r>
              <a:rPr lang="en-US" dirty="0">
                <a:ea typeface="+mn-lt"/>
                <a:cs typeface="+mn-lt"/>
              </a:rPr>
              <a:t> show balanced performance, maintaining legacy catalog power and recent listener interest.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Karol G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Olivia Rodrigo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ea typeface="+mn-lt"/>
                <a:cs typeface="+mn-lt"/>
              </a:rPr>
              <a:t>Billie Eilish</a:t>
            </a:r>
            <a:r>
              <a:rPr lang="en-US" dirty="0">
                <a:ea typeface="+mn-lt"/>
                <a:cs typeface="+mn-lt"/>
              </a:rPr>
              <a:t> show relatively high 30-day activity—pointing to growing momentum or recent releases catching fire.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Drake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Ariana Grande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ea typeface="+mn-lt"/>
                <a:cs typeface="+mn-lt"/>
              </a:rPr>
              <a:t>Post Malone</a:t>
            </a:r>
            <a:r>
              <a:rPr lang="en-US" dirty="0">
                <a:ea typeface="+mn-lt"/>
                <a:cs typeface="+mn-lt"/>
              </a:rPr>
              <a:t> still pull massive total streams, though their 30-day bars suggest a more stable, less spiky pattern—possibly due to fewer new releases.</a:t>
            </a:r>
          </a:p>
          <a:p>
            <a:endParaRPr lang="en-US" sz="17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44591-BC7A-3D57-B3E0-7F3C50EBF03A}"/>
              </a:ext>
            </a:extLst>
          </p:cNvPr>
          <p:cNvSpPr txBox="1"/>
          <p:nvPr/>
        </p:nvSpPr>
        <p:spPr>
          <a:xfrm>
            <a:off x="1166291" y="995775"/>
            <a:ext cx="64229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Top Artists – Lifetime Reach vs. Recent Momentum</a:t>
            </a:r>
            <a:endParaRPr lang="en-US" b="1" u="sng"/>
          </a:p>
        </p:txBody>
      </p:sp>
      <p:pic>
        <p:nvPicPr>
          <p:cNvPr id="2" name="Picture 1" descr="A screen shot of a graph&#10;&#10;AI-generated content may be incorrect.">
            <a:extLst>
              <a:ext uri="{FF2B5EF4-FFF2-40B4-BE49-F238E27FC236}">
                <a16:creationId xmlns:a16="http://schemas.microsoft.com/office/drawing/2014/main" id="{059AB4BA-2D54-2A22-0205-1B62F10D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965" y="1980873"/>
            <a:ext cx="4683242" cy="342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1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D1E2E-39AC-676F-3721-FB49BDB9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298BFB-0965-4B05-4C2D-49A91A4E1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35" y="148433"/>
            <a:ext cx="11831948" cy="6687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Country-Level Streaming Insights &amp; Top Artist Markets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57F32-3F3E-DBAC-5230-BE6971D6FB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39" y="1612161"/>
            <a:ext cx="6252405" cy="49105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Sweden</a:t>
            </a:r>
            <a:r>
              <a:rPr lang="en-US" sz="1700" dirty="0">
                <a:ea typeface="+mn-lt"/>
                <a:cs typeface="+mn-lt"/>
              </a:rPr>
              <a:t> leads global streaming, boosted by strong domestic consumption and possibly higher average stream durations.</a:t>
            </a:r>
          </a:p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South Korea</a:t>
            </a:r>
            <a:r>
              <a:rPr lang="en-US" sz="1700" dirty="0">
                <a:ea typeface="+mn-lt"/>
                <a:cs typeface="+mn-lt"/>
              </a:rPr>
              <a:t> ranks high due to the global influence of K-pop and artists like </a:t>
            </a:r>
            <a:r>
              <a:rPr lang="en-US" sz="1700" b="1" dirty="0">
                <a:ea typeface="+mn-lt"/>
                <a:cs typeface="+mn-lt"/>
              </a:rPr>
              <a:t>BTS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b="1" dirty="0">
                <a:ea typeface="+mn-lt"/>
                <a:cs typeface="+mn-lt"/>
              </a:rPr>
              <a:t>BLACKPINK</a:t>
            </a:r>
            <a:r>
              <a:rPr lang="en-US" sz="1700" dirty="0">
                <a:ea typeface="+mn-lt"/>
                <a:cs typeface="+mn-lt"/>
              </a:rPr>
              <a:t>—both of whom are top performers globally.</a:t>
            </a:r>
          </a:p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South Africa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b="1" dirty="0">
                <a:ea typeface="+mn-lt"/>
                <a:cs typeface="+mn-lt"/>
              </a:rPr>
              <a:t>Brazil</a:t>
            </a:r>
            <a:r>
              <a:rPr lang="en-US" sz="1700" dirty="0">
                <a:ea typeface="+mn-lt"/>
                <a:cs typeface="+mn-lt"/>
              </a:rPr>
              <a:t>, and </a:t>
            </a:r>
            <a:r>
              <a:rPr lang="en-US" sz="1700" b="1" dirty="0">
                <a:ea typeface="+mn-lt"/>
                <a:cs typeface="+mn-lt"/>
              </a:rPr>
              <a:t>Italy</a:t>
            </a:r>
            <a:r>
              <a:rPr lang="en-US" sz="1700" dirty="0">
                <a:ea typeface="+mn-lt"/>
                <a:cs typeface="+mn-lt"/>
              </a:rPr>
              <a:t> show strong listener volumes, indicating diversified musical taste and strong regional support for both local and global artists.</a:t>
            </a:r>
          </a:p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In the </a:t>
            </a:r>
            <a:r>
              <a:rPr lang="en-US" sz="1700" b="1" dirty="0">
                <a:ea typeface="+mn-lt"/>
                <a:cs typeface="+mn-lt"/>
              </a:rPr>
              <a:t>bottom tier</a:t>
            </a:r>
            <a:r>
              <a:rPr lang="en-US" sz="1700" dirty="0">
                <a:ea typeface="+mn-lt"/>
                <a:cs typeface="+mn-lt"/>
              </a:rPr>
              <a:t> of the top list, </a:t>
            </a:r>
            <a:r>
              <a:rPr lang="en-US" sz="1700" b="1" dirty="0">
                <a:ea typeface="+mn-lt"/>
                <a:cs typeface="+mn-lt"/>
              </a:rPr>
              <a:t>Canada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b="1" dirty="0">
                <a:ea typeface="+mn-lt"/>
                <a:cs typeface="+mn-lt"/>
              </a:rPr>
              <a:t>India</a:t>
            </a:r>
            <a:r>
              <a:rPr lang="en-US" sz="1700" dirty="0">
                <a:ea typeface="+mn-lt"/>
                <a:cs typeface="+mn-lt"/>
              </a:rPr>
              <a:t> still contribute massively, especially considering their population scale and increasing mobile-first listening culture</a:t>
            </a:r>
            <a:endParaRPr lang="en-US" sz="1700" dirty="0"/>
          </a:p>
          <a:p>
            <a:pPr>
              <a:buFont typeface="Arial"/>
              <a:buChar char="•"/>
            </a:pPr>
            <a:endParaRPr lang="en-US" sz="17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sz="1700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01A16-C7A5-A3FE-DD7D-DEAFC3FA8700}"/>
              </a:ext>
            </a:extLst>
          </p:cNvPr>
          <p:cNvSpPr txBox="1"/>
          <p:nvPr/>
        </p:nvSpPr>
        <p:spPr>
          <a:xfrm>
            <a:off x="921876" y="967021"/>
            <a:ext cx="81050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Where the Streams Come From – Global Listening Hotspots</a:t>
            </a:r>
            <a:endParaRPr lang="en-US" b="1" u="sng" dirty="0"/>
          </a:p>
        </p:txBody>
      </p:sp>
      <p:pic>
        <p:nvPicPr>
          <p:cNvPr id="2" name="Picture 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5DD93DE-BAAC-FDB3-E0A4-C7F91CE6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12" y="1490565"/>
            <a:ext cx="5258336" cy="276981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A05ECD-EF05-9E01-1FC3-4D0874DBD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910838"/>
              </p:ext>
            </p:extLst>
          </p:nvPr>
        </p:nvGraphicFramePr>
        <p:xfrm>
          <a:off x="6843622" y="4543245"/>
          <a:ext cx="5257698" cy="2103454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697560190"/>
                    </a:ext>
                  </a:extLst>
                </a:gridCol>
                <a:gridCol w="3063138">
                  <a:extLst>
                    <a:ext uri="{9D8B030D-6E8A-4147-A177-3AD203B41FA5}">
                      <a16:colId xmlns:a16="http://schemas.microsoft.com/office/drawing/2014/main" val="4117500848"/>
                    </a:ext>
                  </a:extLst>
                </a:gridCol>
              </a:tblGrid>
              <a:tr h="624463">
                <a:tc>
                  <a:txBody>
                    <a:bodyPr/>
                    <a:lstStyle/>
                    <a:p>
                      <a:r>
                        <a:rPr lang="en-US" sz="1600" b="1" u="sng" dirty="0"/>
                        <a:t>Country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u="sng" dirty="0"/>
                        <a:t>Dominant Artists Likely Driving Volume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30357"/>
                  </a:ext>
                </a:extLst>
              </a:tr>
              <a:tr h="427264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South Korea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BTS, BLACKPINK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176559"/>
                  </a:ext>
                </a:extLst>
              </a:tr>
              <a:tr h="427264"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600" dirty="0"/>
                        <a:t>USA/UK/Canada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Dua Lipa, Billie Eilish, Drake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310474"/>
                  </a:ext>
                </a:extLst>
              </a:tr>
              <a:tr h="62446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Mexico/Brazil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Bad Bunny, Karol G, Latin pop dominance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92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20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C1AB9-C99D-FC9F-4C1C-81B69958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924B-BE22-3438-083B-917592E3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424848" cy="4572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aleway Medium"/>
              </a:rPr>
              <a:t>KEY FINDINGS AND INSIGHTS →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09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0C1E9-F946-04A0-C6A0-0353B590B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F56399-0D07-8DC9-EA7F-0BD808A4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91565"/>
            <a:ext cx="9991647" cy="582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Key Findings &amp; Insights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5C2F-AAE4-6014-2E14-68576EF30F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9243" y="1554651"/>
            <a:ext cx="6568707" cy="1934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     Sweden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b="1" dirty="0">
                <a:ea typeface="+mn-lt"/>
                <a:cs typeface="+mn-lt"/>
              </a:rPr>
              <a:t>South Korea</a:t>
            </a:r>
            <a:r>
              <a:rPr lang="en-US" sz="1700" dirty="0">
                <a:ea typeface="+mn-lt"/>
                <a:cs typeface="+mn-lt"/>
              </a:rPr>
              <a:t>, and </a:t>
            </a:r>
            <a:r>
              <a:rPr lang="en-US" sz="1700" b="1" dirty="0">
                <a:ea typeface="+mn-lt"/>
                <a:cs typeface="+mn-lt"/>
              </a:rPr>
              <a:t>South Africa</a:t>
            </a:r>
            <a:r>
              <a:rPr lang="en-US" sz="1700" dirty="0">
                <a:ea typeface="+mn-lt"/>
                <a:cs typeface="+mn-lt"/>
              </a:rPr>
              <a:t> top the charts in     total streams — showing strong adoption and engagement.</a:t>
            </a:r>
          </a:p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    Emerging markets like </a:t>
            </a:r>
            <a:r>
              <a:rPr lang="en-US" sz="1700" b="1" dirty="0">
                <a:ea typeface="+mn-lt"/>
                <a:cs typeface="+mn-lt"/>
              </a:rPr>
              <a:t>India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b="1" dirty="0">
                <a:ea typeface="+mn-lt"/>
                <a:cs typeface="+mn-lt"/>
              </a:rPr>
              <a:t>Mexico</a:t>
            </a:r>
            <a:r>
              <a:rPr lang="en-US" sz="1700" dirty="0">
                <a:ea typeface="+mn-lt"/>
                <a:cs typeface="+mn-lt"/>
              </a:rPr>
              <a:t>, and </a:t>
            </a:r>
            <a:r>
              <a:rPr lang="en-US" sz="1700" b="1" dirty="0">
                <a:ea typeface="+mn-lt"/>
                <a:cs typeface="+mn-lt"/>
              </a:rPr>
              <a:t>Argentina</a:t>
            </a:r>
            <a:r>
              <a:rPr lang="en-US" sz="1700" dirty="0">
                <a:ea typeface="+mn-lt"/>
                <a:cs typeface="+mn-lt"/>
              </a:rPr>
              <a:t> are rising fast, thanks to mobile-driven listening habits and expanding user bases.</a:t>
            </a:r>
            <a:endParaRPr lang="en-US" sz="17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sz="1700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6F837-6BE5-8335-DF22-8CA243731991}"/>
              </a:ext>
            </a:extLst>
          </p:cNvPr>
          <p:cNvSpPr txBox="1"/>
          <p:nvPr/>
        </p:nvSpPr>
        <p:spPr>
          <a:xfrm>
            <a:off x="1166291" y="938266"/>
            <a:ext cx="6207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Global Streaming Behavior</a:t>
            </a:r>
            <a:endParaRPr lang="en-US" b="1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7123A-2A78-0907-AC83-A4CDC60FE684}"/>
              </a:ext>
            </a:extLst>
          </p:cNvPr>
          <p:cNvSpPr txBox="1"/>
          <p:nvPr/>
        </p:nvSpPr>
        <p:spPr>
          <a:xfrm>
            <a:off x="1107057" y="3522453"/>
            <a:ext cx="24585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Artist Performance</a:t>
            </a:r>
            <a:endParaRPr lang="en-US" sz="2000" b="1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A221D-CD49-BC7C-02DE-9A3E1993711D}"/>
              </a:ext>
            </a:extLst>
          </p:cNvPr>
          <p:cNvSpPr txBox="1"/>
          <p:nvPr/>
        </p:nvSpPr>
        <p:spPr>
          <a:xfrm>
            <a:off x="488831" y="4054416"/>
            <a:ext cx="6110376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BTS</a:t>
            </a:r>
            <a:r>
              <a:rPr lang="en-US" sz="1700" dirty="0">
                <a:ea typeface="+mn-lt"/>
                <a:cs typeface="+mn-lt"/>
              </a:rPr>
              <a:t> leads globally in both </a:t>
            </a:r>
            <a:r>
              <a:rPr lang="en-US" sz="1700" b="1" dirty="0">
                <a:ea typeface="+mn-lt"/>
                <a:cs typeface="+mn-lt"/>
              </a:rPr>
              <a:t>total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b="1" dirty="0">
                <a:ea typeface="+mn-lt"/>
                <a:cs typeface="+mn-lt"/>
              </a:rPr>
              <a:t>30-day streams</a:t>
            </a:r>
            <a:r>
              <a:rPr lang="en-US" sz="1700" dirty="0">
                <a:ea typeface="+mn-lt"/>
                <a:cs typeface="+mn-lt"/>
              </a:rPr>
              <a:t>, maintaining unmatched consistency.</a:t>
            </a:r>
            <a:endParaRPr lang="en-US" sz="1700" dirty="0"/>
          </a:p>
          <a:p>
            <a:pPr marL="285750" indent="-285750">
              <a:buFont typeface="Arial"/>
              <a:buChar char="•"/>
            </a:pPr>
            <a:endParaRPr lang="en-US" sz="17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Artists like </a:t>
            </a:r>
            <a:r>
              <a:rPr lang="en-US" sz="1700" b="1" dirty="0">
                <a:ea typeface="+mn-lt"/>
                <a:cs typeface="+mn-lt"/>
              </a:rPr>
              <a:t>Dua Lipa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b="1" dirty="0">
                <a:ea typeface="+mn-lt"/>
                <a:cs typeface="+mn-lt"/>
              </a:rPr>
              <a:t>Bad Bunny</a:t>
            </a:r>
            <a:r>
              <a:rPr lang="en-US" sz="1700" dirty="0">
                <a:ea typeface="+mn-lt"/>
                <a:cs typeface="+mn-lt"/>
              </a:rPr>
              <a:t>, and </a:t>
            </a:r>
            <a:r>
              <a:rPr lang="en-US" sz="1700" b="1" dirty="0">
                <a:ea typeface="+mn-lt"/>
                <a:cs typeface="+mn-lt"/>
              </a:rPr>
              <a:t>BLACKPINK</a:t>
            </a:r>
            <a:r>
              <a:rPr lang="en-US" sz="1700" dirty="0">
                <a:ea typeface="+mn-lt"/>
                <a:cs typeface="+mn-lt"/>
              </a:rPr>
              <a:t> exhibit strong ongoing momentum with high recent stream volumes.</a:t>
            </a:r>
            <a:endParaRPr lang="en-US" sz="1700" dirty="0"/>
          </a:p>
          <a:p>
            <a:pPr marL="285750" indent="-285750">
              <a:buFont typeface="Arial"/>
              <a:buChar char="•"/>
            </a:pPr>
            <a:endParaRPr lang="en-US" sz="17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New-gen artists</a:t>
            </a:r>
            <a:r>
              <a:rPr lang="en-US" sz="1700" dirty="0">
                <a:ea typeface="+mn-lt"/>
                <a:cs typeface="+mn-lt"/>
              </a:rPr>
              <a:t> (e.g., Olivia Rodrigo, Karol G) show significant 30-day spikes — signaling evolving listener tastes.</a:t>
            </a:r>
            <a:endParaRPr lang="en-US" sz="1700" dirty="0"/>
          </a:p>
          <a:p>
            <a:pPr algn="l"/>
            <a:endParaRPr lang="en-US" dirty="0"/>
          </a:p>
        </p:txBody>
      </p:sp>
      <p:pic>
        <p:nvPicPr>
          <p:cNvPr id="10" name="Picture 9" descr="BTS Logo - Svg + Png + Pdf + Eps - Digital File - Instant Download">
            <a:extLst>
              <a:ext uri="{FF2B5EF4-FFF2-40B4-BE49-F238E27FC236}">
                <a16:creationId xmlns:a16="http://schemas.microsoft.com/office/drawing/2014/main" id="{EC47E294-210C-11FB-3084-ED55BDB0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230" y="3710796"/>
            <a:ext cx="3203275" cy="2656936"/>
          </a:xfrm>
          <a:prstGeom prst="rect">
            <a:avLst/>
          </a:prstGeom>
          <a:effectLst>
            <a:outerShdw blurRad="50800" dist="152400" dir="9120000">
              <a:srgbClr val="000000">
                <a:alpha val="87000"/>
              </a:srgbClr>
            </a:outerShdw>
          </a:effectLst>
        </p:spPr>
      </p:pic>
      <p:pic>
        <p:nvPicPr>
          <p:cNvPr id="13" name="Picture 12" descr="South Korea red on gray world map vector Abstract stock vector">
            <a:extLst>
              <a:ext uri="{FF2B5EF4-FFF2-40B4-BE49-F238E27FC236}">
                <a16:creationId xmlns:a16="http://schemas.microsoft.com/office/drawing/2014/main" id="{C8F7846F-3BB1-B2E1-329A-0D78E3FC0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133" y="775659"/>
            <a:ext cx="4180036" cy="24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F069-6D0D-7399-5850-C16BCF100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6095AC-B2BB-F870-FEEF-790A4995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91565"/>
            <a:ext cx="9991647" cy="582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Key Findings &amp; Insights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ABBEB-797E-79B3-0B85-6C5611A5AC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6752" y="1554651"/>
            <a:ext cx="6511198" cy="1632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    </a:t>
            </a:r>
            <a:r>
              <a:rPr lang="en-US" sz="1700" dirty="0">
                <a:ea typeface="+mn-lt"/>
                <a:cs typeface="+mn-lt"/>
              </a:rPr>
              <a:t>Albums like </a:t>
            </a:r>
            <a:r>
              <a:rPr lang="en-US" sz="1700" i="1" dirty="0">
                <a:ea typeface="+mn-lt"/>
                <a:cs typeface="+mn-lt"/>
              </a:rPr>
              <a:t>Proof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i="1" dirty="0">
                <a:ea typeface="+mn-lt"/>
                <a:cs typeface="+mn-lt"/>
              </a:rPr>
              <a:t>Future Nostalgia</a:t>
            </a:r>
            <a:r>
              <a:rPr lang="en-US" sz="1700" dirty="0">
                <a:ea typeface="+mn-lt"/>
                <a:cs typeface="+mn-lt"/>
              </a:rPr>
              <a:t>, and </a:t>
            </a:r>
            <a:r>
              <a:rPr lang="en-US" sz="1700" i="1" dirty="0">
                <a:ea typeface="+mn-lt"/>
                <a:cs typeface="+mn-lt"/>
              </a:rPr>
              <a:t>Nadie Sabe Lo Que Va a Pasar </a:t>
            </a:r>
            <a:r>
              <a:rPr lang="en-US" sz="1700" i="1" dirty="0" err="1">
                <a:ea typeface="+mn-lt"/>
                <a:cs typeface="+mn-lt"/>
              </a:rPr>
              <a:t>Mañana</a:t>
            </a:r>
            <a:r>
              <a:rPr lang="en-US" sz="1700" dirty="0">
                <a:ea typeface="+mn-lt"/>
                <a:cs typeface="+mn-lt"/>
              </a:rPr>
              <a:t> dominate total streams.</a:t>
            </a:r>
          </a:p>
          <a:p>
            <a:pPr>
              <a:buFont typeface="Arial"/>
              <a:buChar char="•"/>
            </a:pPr>
            <a:r>
              <a:rPr lang="en-US" sz="1700" i="1" dirty="0">
                <a:ea typeface="+mn-lt"/>
                <a:cs typeface="+mn-lt"/>
              </a:rPr>
              <a:t>Proof</a:t>
            </a:r>
            <a:r>
              <a:rPr lang="en-US" sz="1700" dirty="0">
                <a:ea typeface="+mn-lt"/>
                <a:cs typeface="+mn-lt"/>
              </a:rPr>
              <a:t> also leads in </a:t>
            </a:r>
            <a:r>
              <a:rPr lang="en-US" sz="1700" b="1" dirty="0">
                <a:ea typeface="+mn-lt"/>
                <a:cs typeface="+mn-lt"/>
              </a:rPr>
              <a:t>total hours streamed</a:t>
            </a:r>
            <a:r>
              <a:rPr lang="en-US" sz="1700" dirty="0">
                <a:ea typeface="+mn-lt"/>
                <a:cs typeface="+mn-lt"/>
              </a:rPr>
              <a:t>, indicating deeper listener engagement beyond just play counts.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sz="17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B92C1-F8CA-1458-11DD-DA3ADA919BF7}"/>
              </a:ext>
            </a:extLst>
          </p:cNvPr>
          <p:cNvSpPr txBox="1"/>
          <p:nvPr/>
        </p:nvSpPr>
        <p:spPr>
          <a:xfrm>
            <a:off x="1166291" y="938266"/>
            <a:ext cx="6207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Album Insights</a:t>
            </a: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34C8B-5B16-2196-18F1-7FFFD4C7EEFE}"/>
              </a:ext>
            </a:extLst>
          </p:cNvPr>
          <p:cNvSpPr txBox="1"/>
          <p:nvPr/>
        </p:nvSpPr>
        <p:spPr>
          <a:xfrm>
            <a:off x="1078301" y="3565586"/>
            <a:ext cx="33786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Skip Rates by Genre</a:t>
            </a:r>
            <a:endParaRPr lang="en-US" b="1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F4D8-7068-486A-1568-1AB3CA8EA3D9}"/>
              </a:ext>
            </a:extLst>
          </p:cNvPr>
          <p:cNvSpPr txBox="1"/>
          <p:nvPr/>
        </p:nvSpPr>
        <p:spPr>
          <a:xfrm>
            <a:off x="488831" y="4298831"/>
            <a:ext cx="611037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Genres like </a:t>
            </a:r>
            <a:r>
              <a:rPr lang="en-US" sz="1700" b="1" dirty="0">
                <a:ea typeface="+mn-lt"/>
                <a:cs typeface="+mn-lt"/>
              </a:rPr>
              <a:t>Classical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b="1" dirty="0">
                <a:ea typeface="+mn-lt"/>
                <a:cs typeface="+mn-lt"/>
              </a:rPr>
              <a:t>Rock</a:t>
            </a:r>
            <a:r>
              <a:rPr lang="en-US" sz="1700" dirty="0">
                <a:ea typeface="+mn-lt"/>
                <a:cs typeface="+mn-lt"/>
              </a:rPr>
              <a:t> have the </a:t>
            </a:r>
            <a:r>
              <a:rPr lang="en-US" sz="1700" b="1" dirty="0">
                <a:ea typeface="+mn-lt"/>
                <a:cs typeface="+mn-lt"/>
              </a:rPr>
              <a:t>lowest skip rates</a:t>
            </a:r>
            <a:r>
              <a:rPr lang="en-US" sz="1700" dirty="0">
                <a:ea typeface="+mn-lt"/>
                <a:cs typeface="+mn-lt"/>
              </a:rPr>
              <a:t>, indicating high listener loyalty.</a:t>
            </a:r>
          </a:p>
          <a:p>
            <a:endParaRPr lang="en-US" sz="17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Hip-Hop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b="1" dirty="0">
                <a:ea typeface="+mn-lt"/>
                <a:cs typeface="+mn-lt"/>
              </a:rPr>
              <a:t>Pop</a:t>
            </a:r>
            <a:r>
              <a:rPr lang="en-US" sz="1700" dirty="0">
                <a:ea typeface="+mn-lt"/>
                <a:cs typeface="+mn-lt"/>
              </a:rPr>
              <a:t> face higher skip rates, possibly due to volume of releases and shorter attention spans.</a:t>
            </a:r>
            <a:endParaRPr lang="en-US" dirty="0">
              <a:ea typeface="+mn-lt"/>
              <a:cs typeface="+mn-lt"/>
            </a:endParaRPr>
          </a:p>
          <a:p>
            <a:endParaRPr lang="en-US" sz="1700" dirty="0"/>
          </a:p>
          <a:p>
            <a:pPr algn="l"/>
            <a:endParaRPr lang="en-US" dirty="0"/>
          </a:p>
        </p:txBody>
      </p:sp>
      <p:pic>
        <p:nvPicPr>
          <p:cNvPr id="6" name="Picture 5" descr="Proof | BTS | BIGHIT MUSIC">
            <a:extLst>
              <a:ext uri="{FF2B5EF4-FFF2-40B4-BE49-F238E27FC236}">
                <a16:creationId xmlns:a16="http://schemas.microsoft.com/office/drawing/2014/main" id="{1AFA969C-F671-71CD-DF3D-0E4341DA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873" y="902231"/>
            <a:ext cx="4137801" cy="2307463"/>
          </a:xfrm>
          <a:prstGeom prst="rect">
            <a:avLst/>
          </a:prstGeom>
          <a:effectLst>
            <a:outerShdw blurRad="88900" dist="190500" dir="2460000">
              <a:srgbClr val="000000">
                <a:alpha val="90000"/>
              </a:srgbClr>
            </a:outerShdw>
          </a:effectLst>
        </p:spPr>
      </p:pic>
      <p:pic>
        <p:nvPicPr>
          <p:cNvPr id="11" name="Picture 10" descr="Spotify - Web Player: Music for everyone">
            <a:extLst>
              <a:ext uri="{FF2B5EF4-FFF2-40B4-BE49-F238E27FC236}">
                <a16:creationId xmlns:a16="http://schemas.microsoft.com/office/drawing/2014/main" id="{51472CD7-D2A5-2B83-4303-ECA2D816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520" y="3866071"/>
            <a:ext cx="5426016" cy="28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59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E6B4-881C-4F64-05B1-F4B2B2BA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35A572-4E1A-C3FF-3DC2-B6C8F5BDE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91565"/>
            <a:ext cx="9991647" cy="582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Key Findings &amp; Insights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C3B7C-F57B-E4D4-060C-8C31B37E23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61" y="1554651"/>
            <a:ext cx="10953802" cy="1632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1700" b="1">
                <a:ea typeface="+mn-lt"/>
                <a:cs typeface="+mn-lt"/>
              </a:rPr>
              <a:t>    Average stream duration</a:t>
            </a:r>
            <a:r>
              <a:rPr lang="en-US" sz="1700">
                <a:ea typeface="+mn-lt"/>
                <a:cs typeface="+mn-lt"/>
              </a:rPr>
              <a:t> varies by region — higher in </a:t>
            </a:r>
            <a:r>
              <a:rPr lang="en-US" sz="1700" b="1">
                <a:ea typeface="+mn-lt"/>
                <a:cs typeface="+mn-lt"/>
              </a:rPr>
              <a:t>European and North American countries</a:t>
            </a:r>
            <a:r>
              <a:rPr lang="en-US" sz="1700">
                <a:ea typeface="+mn-lt"/>
                <a:cs typeface="+mn-lt"/>
              </a:rPr>
              <a:t>, indicating more immersive listening.</a:t>
            </a:r>
          </a:p>
          <a:p>
            <a:pPr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Shorter durations in some markets could hint at background listening or more skip behavior.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700" b="1" dirty="0">
              <a:ea typeface="+mn-lt"/>
              <a:cs typeface="+mn-lt"/>
            </a:endParaRPr>
          </a:p>
          <a:p>
            <a:endParaRPr lang="en-US" sz="17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22528-42D1-6B80-6682-4A03C871397E}"/>
              </a:ext>
            </a:extLst>
          </p:cNvPr>
          <p:cNvSpPr txBox="1"/>
          <p:nvPr/>
        </p:nvSpPr>
        <p:spPr>
          <a:xfrm>
            <a:off x="1166291" y="938266"/>
            <a:ext cx="6207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Listening Duration</a:t>
            </a:r>
            <a:endParaRPr lang="en-US" u="sng" dirty="0"/>
          </a:p>
        </p:txBody>
      </p:sp>
      <p:pic>
        <p:nvPicPr>
          <p:cNvPr id="14" name="Picture 13" descr="Everything You Need To Know About Spotify Wrapped 2024 - Digital Culture">
            <a:extLst>
              <a:ext uri="{FF2B5EF4-FFF2-40B4-BE49-F238E27FC236}">
                <a16:creationId xmlns:a16="http://schemas.microsoft.com/office/drawing/2014/main" id="{A46D0A62-CF37-911D-CC2C-22736FB1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43" y="3434751"/>
            <a:ext cx="4928558" cy="2490158"/>
          </a:xfrm>
          <a:prstGeom prst="rect">
            <a:avLst/>
          </a:prstGeom>
          <a:effectLst>
            <a:outerShdw blurRad="50800" dist="241300" dir="2700000">
              <a:srgbClr val="000000">
                <a:alpha val="8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0488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6DB7D1-4AA2-BD27-1390-3D4A5E0E8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4371-502E-D78C-4836-2254D5F01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769904" cy="4572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aleway Medium"/>
              </a:rPr>
              <a:t>RECOMMENDATIONS →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7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9F864-AAD1-88B6-84C2-B01751962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91B6BF-F9B5-5075-4B9A-EDE0B9BA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91565"/>
            <a:ext cx="9991647" cy="58250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B43D7"/>
                </a:solidFill>
                <a:ea typeface="+mj-lt"/>
                <a:cs typeface="+mj-lt"/>
              </a:rPr>
              <a:t>RECOMMENDATIONS</a:t>
            </a:r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DE03-0D66-60CF-A3B3-3C501E6CD2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1129" y="1554651"/>
            <a:ext cx="6496821" cy="171872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    </a:t>
            </a:r>
            <a:r>
              <a:rPr lang="en-US" sz="1700" dirty="0">
                <a:ea typeface="+mn-lt"/>
                <a:cs typeface="+mn-lt"/>
              </a:rPr>
              <a:t>Prioritize campaigns and premium rollouts in </a:t>
            </a:r>
            <a:r>
              <a:rPr lang="en-US" sz="1700" b="1" dirty="0">
                <a:ea typeface="+mn-lt"/>
                <a:cs typeface="+mn-lt"/>
              </a:rPr>
              <a:t>Sweden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b="1" dirty="0">
                <a:ea typeface="+mn-lt"/>
                <a:cs typeface="+mn-lt"/>
              </a:rPr>
              <a:t>South Korea</a:t>
            </a:r>
            <a:r>
              <a:rPr lang="en-US" sz="1700" dirty="0">
                <a:ea typeface="+mn-lt"/>
                <a:cs typeface="+mn-lt"/>
              </a:rPr>
              <a:t>, and </a:t>
            </a:r>
            <a:r>
              <a:rPr lang="en-US" sz="1700" b="1" dirty="0">
                <a:ea typeface="+mn-lt"/>
                <a:cs typeface="+mn-lt"/>
              </a:rPr>
              <a:t>South Africa</a:t>
            </a:r>
            <a:r>
              <a:rPr lang="en-US" sz="1700" dirty="0">
                <a:ea typeface="+mn-lt"/>
                <a:cs typeface="+mn-lt"/>
              </a:rPr>
              <a:t> — top markets with loyal listeners.</a:t>
            </a:r>
          </a:p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Leverage fast-growing markets like </a:t>
            </a:r>
            <a:r>
              <a:rPr lang="en-US" sz="1700" b="1" dirty="0">
                <a:ea typeface="+mn-lt"/>
                <a:cs typeface="+mn-lt"/>
              </a:rPr>
              <a:t>India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b="1" dirty="0">
                <a:ea typeface="+mn-lt"/>
                <a:cs typeface="+mn-lt"/>
              </a:rPr>
              <a:t>Mexico</a:t>
            </a:r>
            <a:r>
              <a:rPr lang="en-US" sz="1700" dirty="0">
                <a:ea typeface="+mn-lt"/>
                <a:cs typeface="+mn-lt"/>
              </a:rPr>
              <a:t> for mobile-first strategies and regional artist discovery tools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sz="17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37124-D7C3-81A0-1180-D57D36FD0C70}"/>
              </a:ext>
            </a:extLst>
          </p:cNvPr>
          <p:cNvSpPr txBox="1"/>
          <p:nvPr/>
        </p:nvSpPr>
        <p:spPr>
          <a:xfrm>
            <a:off x="1094405" y="909512"/>
            <a:ext cx="6178525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 dirty="0"/>
              <a:t>1) </a:t>
            </a:r>
            <a:r>
              <a:rPr lang="en-US" sz="2000" b="1" u="sng" dirty="0"/>
              <a:t>Target High-Engagement Countries</a:t>
            </a:r>
            <a:endParaRPr lang="en-US" sz="2000" u="sng" dirty="0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 sz="20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0E64C-25BC-9421-DB87-3A02AD1F12A3}"/>
              </a:ext>
            </a:extLst>
          </p:cNvPr>
          <p:cNvSpPr txBox="1"/>
          <p:nvPr/>
        </p:nvSpPr>
        <p:spPr>
          <a:xfrm>
            <a:off x="1092678" y="3565586"/>
            <a:ext cx="4111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2) Elevate High-Impact Albums</a:t>
            </a:r>
            <a:endParaRPr lang="en-US" b="1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832570-93AC-57AE-4200-562DE976F2C3}"/>
              </a:ext>
            </a:extLst>
          </p:cNvPr>
          <p:cNvSpPr txBox="1"/>
          <p:nvPr/>
        </p:nvSpPr>
        <p:spPr>
          <a:xfrm>
            <a:off x="488831" y="4298831"/>
            <a:ext cx="6110376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Promote albums like </a:t>
            </a:r>
            <a:r>
              <a:rPr lang="en-US" sz="1700" i="1" dirty="0">
                <a:ea typeface="+mn-lt"/>
                <a:cs typeface="+mn-lt"/>
              </a:rPr>
              <a:t>Proof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i="1" dirty="0">
                <a:ea typeface="+mn-lt"/>
                <a:cs typeface="+mn-lt"/>
              </a:rPr>
              <a:t>Future Nostalgia</a:t>
            </a:r>
            <a:r>
              <a:rPr lang="en-US" sz="1700" dirty="0">
                <a:ea typeface="+mn-lt"/>
                <a:cs typeface="+mn-lt"/>
              </a:rPr>
              <a:t> across long-form content (documentaries, behind-the-scenes, remixes).</a:t>
            </a:r>
            <a:endParaRPr lang="en-US" sz="1700" dirty="0"/>
          </a:p>
          <a:p>
            <a:pPr>
              <a:buFont typeface="Arial"/>
              <a:buChar char="•"/>
            </a:pPr>
            <a:endParaRPr lang="en-US" sz="17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Use insights on </a:t>
            </a:r>
            <a:r>
              <a:rPr lang="en-US" sz="1700" b="1" dirty="0">
                <a:ea typeface="+mn-lt"/>
                <a:cs typeface="+mn-lt"/>
              </a:rPr>
              <a:t>total hours streamed</a:t>
            </a:r>
            <a:r>
              <a:rPr lang="en-US" sz="1700" dirty="0">
                <a:ea typeface="+mn-lt"/>
                <a:cs typeface="+mn-lt"/>
              </a:rPr>
              <a:t> to spotlight albums with deep engagement — not just volume</a:t>
            </a:r>
          </a:p>
        </p:txBody>
      </p:sp>
      <p:pic>
        <p:nvPicPr>
          <p:cNvPr id="2" name="Picture 1" descr="Android Apps by Target Corporation on ...">
            <a:extLst>
              <a:ext uri="{FF2B5EF4-FFF2-40B4-BE49-F238E27FC236}">
                <a16:creationId xmlns:a16="http://schemas.microsoft.com/office/drawing/2014/main" id="{0ADBFF9D-E394-BE67-45C7-AE105BD1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532" y="2184910"/>
            <a:ext cx="3005766" cy="25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15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CEDEB-375E-A286-7F0F-12A2C5E8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742102-30F7-130B-2B9D-35BEA763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91565"/>
            <a:ext cx="9991647" cy="58250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B43D7"/>
                </a:solidFill>
                <a:ea typeface="+mj-lt"/>
                <a:cs typeface="+mj-lt"/>
              </a:rPr>
              <a:t>RECOMMENDATIONS</a:t>
            </a:r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5CE78-058A-D1EC-743C-7F6514EA3A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61" y="1554651"/>
            <a:ext cx="6453689" cy="18625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Invest in exclusive content, collaborations, and playlist features for artists like </a:t>
            </a:r>
            <a:r>
              <a:rPr lang="en-US" b="1" dirty="0">
                <a:ea typeface="+mn-lt"/>
                <a:cs typeface="+mn-lt"/>
              </a:rPr>
              <a:t>BTS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Dua Lipa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BLACKPINK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ea typeface="+mn-lt"/>
                <a:cs typeface="+mn-lt"/>
              </a:rPr>
              <a:t>Bad Bunny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Promote regional stars in rising markets (e.g., </a:t>
            </a:r>
            <a:r>
              <a:rPr lang="en-US" b="1" dirty="0">
                <a:ea typeface="+mn-lt"/>
                <a:cs typeface="+mn-lt"/>
              </a:rPr>
              <a:t>Karol G</a:t>
            </a:r>
            <a:r>
              <a:rPr lang="en-US" dirty="0">
                <a:ea typeface="+mn-lt"/>
                <a:cs typeface="+mn-lt"/>
              </a:rPr>
              <a:t> in Latin America, </a:t>
            </a:r>
            <a:r>
              <a:rPr lang="en-US" b="1" dirty="0">
                <a:ea typeface="+mn-lt"/>
                <a:cs typeface="+mn-lt"/>
              </a:rPr>
              <a:t>Doja Cat</a:t>
            </a:r>
            <a:r>
              <a:rPr lang="en-US" dirty="0">
                <a:ea typeface="+mn-lt"/>
                <a:cs typeface="+mn-lt"/>
              </a:rPr>
              <a:t> globally) to fuel localized engagement</a:t>
            </a:r>
            <a:r>
              <a:rPr lang="en-US" sz="1700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sz="1700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FA853-EDC3-6B15-D671-EA71074DFDE3}"/>
              </a:ext>
            </a:extLst>
          </p:cNvPr>
          <p:cNvSpPr txBox="1"/>
          <p:nvPr/>
        </p:nvSpPr>
        <p:spPr>
          <a:xfrm>
            <a:off x="1094405" y="909512"/>
            <a:ext cx="63798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3) </a:t>
            </a:r>
            <a:r>
              <a:rPr lang="en-US" sz="2000" b="1" dirty="0">
                <a:ea typeface="+mn-lt"/>
                <a:cs typeface="+mn-lt"/>
              </a:rPr>
              <a:t>Double Down on Top Performing Artists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AE07-B8ED-9AC8-C316-125C754556D8}"/>
              </a:ext>
            </a:extLst>
          </p:cNvPr>
          <p:cNvSpPr txBox="1"/>
          <p:nvPr/>
        </p:nvSpPr>
        <p:spPr>
          <a:xfrm>
            <a:off x="1092678" y="3565586"/>
            <a:ext cx="4111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 dirty="0">
                <a:ea typeface="+mn-lt"/>
                <a:cs typeface="+mn-lt"/>
              </a:rPr>
              <a:t>4) </a:t>
            </a:r>
            <a:r>
              <a:rPr lang="en-US" sz="2000" b="1" u="sng" dirty="0">
                <a:ea typeface="+mn-lt"/>
                <a:cs typeface="+mn-lt"/>
              </a:rPr>
              <a:t>Localize the Experience</a:t>
            </a:r>
            <a:endParaRPr lang="en-US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A1DF-000D-3A19-4870-1FAE452598DD}"/>
              </a:ext>
            </a:extLst>
          </p:cNvPr>
          <p:cNvSpPr txBox="1"/>
          <p:nvPr/>
        </p:nvSpPr>
        <p:spPr>
          <a:xfrm>
            <a:off x="488831" y="4298831"/>
            <a:ext cx="6110376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Tailor content, UI language, and playlists to fit local tastes in emerging markets (e.g., India, Brazil).</a:t>
            </a:r>
          </a:p>
          <a:p>
            <a:pPr>
              <a:buFont typeface="Arial"/>
              <a:buChar char="•"/>
            </a:pPr>
            <a:endParaRPr lang="en-US" sz="17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Feature more </a:t>
            </a:r>
            <a:r>
              <a:rPr lang="en-US" sz="1700" b="1" dirty="0">
                <a:ea typeface="+mn-lt"/>
                <a:cs typeface="+mn-lt"/>
              </a:rPr>
              <a:t>regional artists and languages</a:t>
            </a:r>
            <a:r>
              <a:rPr lang="en-US" sz="1700" dirty="0">
                <a:ea typeface="+mn-lt"/>
                <a:cs typeface="+mn-lt"/>
              </a:rPr>
              <a:t> to deepen user connection and session time.</a:t>
            </a:r>
            <a:endParaRPr lang="en-US" dirty="0"/>
          </a:p>
          <a:p>
            <a:pPr>
              <a:buFont typeface="Arial"/>
              <a:buChar char="•"/>
            </a:pPr>
            <a:endParaRPr lang="en-US" sz="1700" dirty="0">
              <a:ea typeface="+mn-lt"/>
              <a:cs typeface="+mn-lt"/>
            </a:endParaRPr>
          </a:p>
        </p:txBody>
      </p:sp>
      <p:pic>
        <p:nvPicPr>
          <p:cNvPr id="6" name="Picture 5" descr="Reasons to Learn a Regional Indian Language for Travel">
            <a:extLst>
              <a:ext uri="{FF2B5EF4-FFF2-40B4-BE49-F238E27FC236}">
                <a16:creationId xmlns:a16="http://schemas.microsoft.com/office/drawing/2014/main" id="{17707348-49EA-430F-C343-18360560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853" y="1952984"/>
            <a:ext cx="4281576" cy="29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85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937A6-05A2-BD55-845E-631E10D5F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7BA2-42DD-4B57-3BF9-F91076636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769904" cy="4572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aleway Medium"/>
              </a:rPr>
              <a:t>CONCLUSION AND LEARNINGS →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61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145F-19F3-62BD-45B1-BCE975DD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120" y="820882"/>
            <a:ext cx="6813300" cy="210325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pic>
        <p:nvPicPr>
          <p:cNvPr id="8" name="Picture Placeholder 7" descr="A close-up of a metal surface with ridges&#10;">
            <a:extLst>
              <a:ext uri="{FF2B5EF4-FFF2-40B4-BE49-F238E27FC236}">
                <a16:creationId xmlns:a16="http://schemas.microsoft.com/office/drawing/2014/main" id="{D6765182-5DF1-100F-689E-E034959A15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3" r="29773"/>
          <a:stretch/>
        </p:blipFill>
        <p:spPr>
          <a:xfrm>
            <a:off x="638475" y="1"/>
            <a:ext cx="3776472" cy="62201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85D94-AADC-B5C4-3A9B-759B877D3B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3121" y="3273552"/>
            <a:ext cx="6813300" cy="29470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INTRODUCTION TO PROJECT </a:t>
            </a:r>
            <a:r>
              <a:rPr lang="en-US" b="1" dirty="0"/>
              <a:t>→ </a:t>
            </a:r>
            <a:r>
              <a:rPr lang="en-US" dirty="0"/>
              <a:t>VISUALIZATION DASHBOARD WALKTHROUGH </a:t>
            </a:r>
            <a:r>
              <a:rPr lang="en-US" b="1" dirty="0"/>
              <a:t>→ </a:t>
            </a:r>
            <a:r>
              <a:rPr lang="en-US" dirty="0"/>
              <a:t>KEY FINDINGS AND INSIGHTS → RECOMMENDATIONS → Growth strategies → Conclusion &amp;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693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8065-28D8-6774-BC37-7B74A730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ADB82B-DAB3-C1A2-AFEE-0C02A6BF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91565"/>
            <a:ext cx="9991647" cy="582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Conclusion &amp;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092F-9F89-2F2D-9406-F60148DF74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620" y="1410878"/>
            <a:ext cx="6554330" cy="20062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The 2024 Spotify global streaming data reveals a </a:t>
            </a:r>
            <a:r>
              <a:rPr lang="en-US" b="1" dirty="0">
                <a:ea typeface="+mn-lt"/>
                <a:cs typeface="+mn-lt"/>
              </a:rPr>
              <a:t>vibrant, diverse, and evolving music landscape</a:t>
            </a:r>
            <a:r>
              <a:rPr lang="en-US" dirty="0">
                <a:ea typeface="+mn-lt"/>
                <a:cs typeface="+mn-lt"/>
              </a:rPr>
              <a:t> — where global superstars, regional trends, and listener behaviors all converge. Strategic focus on </a:t>
            </a:r>
            <a:r>
              <a:rPr lang="en-US" b="1" dirty="0">
                <a:ea typeface="+mn-lt"/>
                <a:cs typeface="+mn-lt"/>
              </a:rPr>
              <a:t>engagement, localization, and artist promotion</a:t>
            </a:r>
            <a:r>
              <a:rPr lang="en-US" dirty="0">
                <a:ea typeface="+mn-lt"/>
                <a:cs typeface="+mn-lt"/>
              </a:rPr>
              <a:t> will be key to capturing market share and deepening user loyalty in both mature and emerging territories.</a:t>
            </a:r>
            <a:endParaRPr lang="en-US"/>
          </a:p>
          <a:p>
            <a:endParaRPr lang="en-US" sz="1700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12CB4-BA8F-6579-9686-9D1B11DBD378}"/>
              </a:ext>
            </a:extLst>
          </p:cNvPr>
          <p:cNvSpPr txBox="1"/>
          <p:nvPr/>
        </p:nvSpPr>
        <p:spPr>
          <a:xfrm>
            <a:off x="1094405" y="909512"/>
            <a:ext cx="63798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/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44606-E2CF-100E-D1C1-98A8406C04AF}"/>
              </a:ext>
            </a:extLst>
          </p:cNvPr>
          <p:cNvSpPr txBox="1"/>
          <p:nvPr/>
        </p:nvSpPr>
        <p:spPr>
          <a:xfrm>
            <a:off x="1092678" y="3565586"/>
            <a:ext cx="4111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Key Learnings</a:t>
            </a:r>
            <a:endParaRPr lang="en-US" b="1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BD9C9-7EFE-5EF0-0A82-E416596E7856}"/>
              </a:ext>
            </a:extLst>
          </p:cNvPr>
          <p:cNvSpPr txBox="1"/>
          <p:nvPr/>
        </p:nvSpPr>
        <p:spPr>
          <a:xfrm>
            <a:off x="431322" y="4298831"/>
            <a:ext cx="6556074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🌐 </a:t>
            </a:r>
            <a:r>
              <a:rPr lang="en-US" sz="1700" b="1" dirty="0">
                <a:ea typeface="+mn-lt"/>
                <a:cs typeface="+mn-lt"/>
              </a:rPr>
              <a:t>Streaming is truly global</a:t>
            </a:r>
            <a:r>
              <a:rPr lang="en-US" sz="1700" dirty="0">
                <a:ea typeface="+mn-lt"/>
                <a:cs typeface="+mn-lt"/>
              </a:rPr>
              <a:t> — with high engagement not just in Western markets, but across Asia, South America, and Africa.</a:t>
            </a:r>
            <a:endParaRPr lang="en-US" sz="17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700" dirty="0"/>
              <a:t>🎙️ </a:t>
            </a:r>
            <a:r>
              <a:rPr lang="en-US" sz="1700" b="1" dirty="0"/>
              <a:t>Artist consistency matters</a:t>
            </a:r>
            <a:r>
              <a:rPr lang="en-US" sz="1700" dirty="0"/>
              <a:t> — BTS, Dua Lipa, and BLACKPINK dominate with both total streams and recent plays.</a:t>
            </a:r>
            <a:endParaRPr lang="en-US" sz="1700"/>
          </a:p>
        </p:txBody>
      </p:sp>
      <p:pic>
        <p:nvPicPr>
          <p:cNvPr id="2" name="Picture 1" descr="How to Write Conclusions">
            <a:extLst>
              <a:ext uri="{FF2B5EF4-FFF2-40B4-BE49-F238E27FC236}">
                <a16:creationId xmlns:a16="http://schemas.microsoft.com/office/drawing/2014/main" id="{4C1E15A4-57BB-2F02-2A6F-1331444D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306" y="2022801"/>
            <a:ext cx="3922142" cy="28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8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732F7-2E54-C1E9-3A3A-0DD1EFF6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B85554-AE3E-203E-4C09-2DB3FEBC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91565"/>
            <a:ext cx="9991647" cy="582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Conclusion &amp;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24B89-87C0-43FD-350F-6A29F807EC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620" y="1410878"/>
            <a:ext cx="6554330" cy="200627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sz="1700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26ADD-FF87-0271-E3A0-703C86E16990}"/>
              </a:ext>
            </a:extLst>
          </p:cNvPr>
          <p:cNvSpPr txBox="1"/>
          <p:nvPr/>
        </p:nvSpPr>
        <p:spPr>
          <a:xfrm>
            <a:off x="1092678" y="1035171"/>
            <a:ext cx="4111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Key Learnings</a:t>
            </a:r>
            <a:endParaRPr lang="en-US" b="1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BCC6D-46C4-5340-0049-42253A437678}"/>
              </a:ext>
            </a:extLst>
          </p:cNvPr>
          <p:cNvSpPr txBox="1"/>
          <p:nvPr/>
        </p:nvSpPr>
        <p:spPr>
          <a:xfrm>
            <a:off x="431322" y="1797171"/>
            <a:ext cx="6556074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📈 </a:t>
            </a:r>
            <a:r>
              <a:rPr lang="en-US" sz="1700" b="1" dirty="0">
                <a:ea typeface="+mn-lt"/>
                <a:cs typeface="+mn-lt"/>
              </a:rPr>
              <a:t>Albums with depth win</a:t>
            </a:r>
            <a:r>
              <a:rPr lang="en-US" sz="1700" dirty="0">
                <a:ea typeface="+mn-lt"/>
                <a:cs typeface="+mn-lt"/>
              </a:rPr>
              <a:t> — listeners invest time in full albums like </a:t>
            </a:r>
            <a:r>
              <a:rPr lang="en-US" sz="1700" i="1" dirty="0">
                <a:ea typeface="+mn-lt"/>
                <a:cs typeface="+mn-lt"/>
              </a:rPr>
              <a:t>Proof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i="1" dirty="0">
                <a:ea typeface="+mn-lt"/>
                <a:cs typeface="+mn-lt"/>
              </a:rPr>
              <a:t>Scarlet</a:t>
            </a:r>
            <a:r>
              <a:rPr lang="en-US" sz="1700" dirty="0">
                <a:ea typeface="+mn-lt"/>
                <a:cs typeface="+mn-lt"/>
              </a:rPr>
              <a:t>, not just singles.</a:t>
            </a:r>
          </a:p>
          <a:p>
            <a:pPr>
              <a:buFont typeface="Arial"/>
              <a:buChar char="•"/>
            </a:pPr>
            <a:endParaRPr lang="en-US" sz="17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📱 </a:t>
            </a:r>
            <a:r>
              <a:rPr lang="en-US" sz="1700" b="1" dirty="0">
                <a:ea typeface="+mn-lt"/>
                <a:cs typeface="+mn-lt"/>
              </a:rPr>
              <a:t>Mobile-first markets like India are rising fast</a:t>
            </a:r>
            <a:r>
              <a:rPr lang="en-US" sz="1700" dirty="0">
                <a:ea typeface="+mn-lt"/>
                <a:cs typeface="+mn-lt"/>
              </a:rPr>
              <a:t>, requiring tailored content and data-light strategies.</a:t>
            </a:r>
          </a:p>
          <a:p>
            <a:pPr>
              <a:buFont typeface="Arial"/>
              <a:buChar char="•"/>
            </a:pPr>
            <a:endParaRPr lang="en-US" sz="17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🎧 </a:t>
            </a:r>
            <a:r>
              <a:rPr lang="en-US" sz="1700" b="1" dirty="0">
                <a:ea typeface="+mn-lt"/>
                <a:cs typeface="+mn-lt"/>
              </a:rPr>
              <a:t>Genre preferences and skip behavior vary</a:t>
            </a:r>
            <a:r>
              <a:rPr lang="en-US" sz="1700" dirty="0">
                <a:ea typeface="+mn-lt"/>
                <a:cs typeface="+mn-lt"/>
              </a:rPr>
              <a:t> — offering room for experimentation and better recommendation models.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700" dirty="0"/>
          </a:p>
        </p:txBody>
      </p:sp>
      <p:pic>
        <p:nvPicPr>
          <p:cNvPr id="4" name="Picture 3" descr="When We Jump to Conclusions ...">
            <a:extLst>
              <a:ext uri="{FF2B5EF4-FFF2-40B4-BE49-F238E27FC236}">
                <a16:creationId xmlns:a16="http://schemas.microsoft.com/office/drawing/2014/main" id="{D91CE38D-3B8E-EBF5-AE1F-416C5847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224" y="1718633"/>
            <a:ext cx="3639628" cy="309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9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086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0FE946-427C-BEE6-E852-F48AF0ACB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38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619F37-723B-00F0-1CD9-21C3C9488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4" y="5319551"/>
            <a:ext cx="9916932" cy="786384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  <p:pic>
        <p:nvPicPr>
          <p:cNvPr id="5" name="Picture Placeholder 4" descr="A close-up of a network">
            <a:extLst>
              <a:ext uri="{FF2B5EF4-FFF2-40B4-BE49-F238E27FC236}">
                <a16:creationId xmlns:a16="http://schemas.microsoft.com/office/drawing/2014/main" id="{1C3420C8-E71D-2DEF-C553-090F74B4D66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2" b="3252"/>
          <a:stretch/>
        </p:blipFill>
        <p:spPr>
          <a:xfrm>
            <a:off x="0" y="599361"/>
            <a:ext cx="11001375" cy="4114800"/>
          </a:xfrm>
        </p:spPr>
      </p:pic>
    </p:spTree>
    <p:extLst>
      <p:ext uri="{BB962C8B-B14F-4D97-AF65-F5344CB8AC3E}">
        <p14:creationId xmlns:p14="http://schemas.microsoft.com/office/powerpoint/2010/main" val="219320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424848" cy="4572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aleway Medium"/>
              </a:rPr>
              <a:t>INTRODUCTION TO PROJECT </a:t>
            </a:r>
            <a:r>
              <a:rPr lang="en-US" b="1" dirty="0">
                <a:solidFill>
                  <a:schemeClr val="bg1"/>
                </a:solidFill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649E0-04DB-2CCB-D7BC-680C1BC83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55AE3F-5C3D-0ED2-FEBB-55E4F857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0923"/>
            <a:ext cx="5779081" cy="98506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64A1-BAF0-B6F9-293C-B953348431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1353370"/>
            <a:ext cx="6094254" cy="51405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Streaming’s running the game in 2024—and Spotify’s at the center of it all. This project takes a deep dive into global listening trends to figure out what people are really vibing with.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We’re looking at who’s topping the charts, which countries are tuning in longest, which genres people skip the fastest, and where real engagement is happening.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Why? Because behind every stream is a business opportunity—whether it’s launching new content, targeting new markets, or just staying ahead of the curve. Let’s decode the data and turn trends into strategy.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close-up of a grid">
            <a:extLst>
              <a:ext uri="{FF2B5EF4-FFF2-40B4-BE49-F238E27FC236}">
                <a16:creationId xmlns:a16="http://schemas.microsoft.com/office/drawing/2014/main" id="{D6AB01FA-86C1-EC2B-E869-269BCBDFEE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6054"/>
          <a:stretch/>
        </p:blipFill>
        <p:spPr>
          <a:xfrm>
            <a:off x="6828440" y="996696"/>
            <a:ext cx="5363561" cy="4864608"/>
          </a:xfrm>
        </p:spPr>
      </p:pic>
    </p:spTree>
    <p:extLst>
      <p:ext uri="{BB962C8B-B14F-4D97-AF65-F5344CB8AC3E}">
        <p14:creationId xmlns:p14="http://schemas.microsoft.com/office/powerpoint/2010/main" val="230489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650FE3-AD7A-CA0E-3C7F-2D395FC75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41D4-0447-B716-33A7-B9F1A4C18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424848" cy="4572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aleway Medium"/>
              </a:rPr>
              <a:t>VISUALIZATION DASHBOARD WALK THROUGH →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77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FCD81-6E05-0E1D-6F27-A02F7126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6" y="249074"/>
            <a:ext cx="9258401" cy="6687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Average Stream Duration by Country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1E1C-DF0A-20C9-500E-E854AE5D8A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376" y="1712802"/>
            <a:ext cx="6094254" cy="489612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This heatmap highlights </a:t>
            </a:r>
            <a:r>
              <a:rPr lang="en-US" b="1" dirty="0">
                <a:ea typeface="+mn-lt"/>
                <a:cs typeface="+mn-lt"/>
              </a:rPr>
              <a:t>average stream duration (in minutes)</a:t>
            </a:r>
            <a:r>
              <a:rPr lang="en-US" dirty="0">
                <a:ea typeface="+mn-lt"/>
                <a:cs typeface="+mn-lt"/>
              </a:rPr>
              <a:t> across different countries in 2024.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Darker regions indicate </a:t>
            </a:r>
            <a:r>
              <a:rPr lang="en-US" b="1" dirty="0">
                <a:ea typeface="+mn-lt"/>
                <a:cs typeface="+mn-lt"/>
              </a:rPr>
              <a:t>longer listening sessions</a:t>
            </a:r>
            <a:r>
              <a:rPr lang="en-US" dirty="0">
                <a:ea typeface="+mn-lt"/>
                <a:cs typeface="+mn-lt"/>
              </a:rPr>
              <a:t>, signaling stronger content engagement, brand loyalty, or local genre appeal.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North America &amp; Europe</a:t>
            </a:r>
            <a:r>
              <a:rPr lang="en-US" dirty="0">
                <a:ea typeface="+mn-lt"/>
                <a:cs typeface="+mn-lt"/>
              </a:rPr>
              <a:t> show longer average session times—especially </a:t>
            </a:r>
            <a:r>
              <a:rPr lang="en-US" b="1" dirty="0">
                <a:ea typeface="+mn-lt"/>
                <a:cs typeface="+mn-lt"/>
              </a:rPr>
              <a:t>Canada, UK, and Germany</a:t>
            </a:r>
            <a:r>
              <a:rPr lang="en-US" dirty="0">
                <a:ea typeface="+mn-lt"/>
                <a:cs typeface="+mn-lt"/>
              </a:rPr>
              <a:t>, suggesting high-quality engagement.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Asia &amp; Africa</a:t>
            </a:r>
            <a:r>
              <a:rPr lang="en-US" dirty="0">
                <a:ea typeface="+mn-lt"/>
                <a:cs typeface="+mn-lt"/>
              </a:rPr>
              <a:t> show more varied patterns—some countries (e.g., India, Nigeria) have lower average durations, potentially due to skip behavior or data constraints.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Longer durations = better listener retention → </a:t>
            </a:r>
            <a:r>
              <a:rPr lang="en-US" b="1" dirty="0">
                <a:ea typeface="+mn-lt"/>
                <a:cs typeface="+mn-lt"/>
              </a:rPr>
              <a:t>stronger monetization potential</a:t>
            </a:r>
            <a:r>
              <a:rPr lang="en-US" dirty="0">
                <a:ea typeface="+mn-lt"/>
                <a:cs typeface="+mn-lt"/>
              </a:rPr>
              <a:t> (ads, premium conversions, merch tie-ins).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56778-0B2E-8A03-51CD-1AE156A4C520}"/>
              </a:ext>
            </a:extLst>
          </p:cNvPr>
          <p:cNvSpPr txBox="1"/>
          <p:nvPr/>
        </p:nvSpPr>
        <p:spPr>
          <a:xfrm>
            <a:off x="1166291" y="1125172"/>
            <a:ext cx="6207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/>
              <a:t>WHERE LISTENERS STAY THE LONGEST</a:t>
            </a:r>
          </a:p>
        </p:txBody>
      </p:sp>
      <p:pic>
        <p:nvPicPr>
          <p:cNvPr id="8" name="Picture 7" descr="A map of the world">
            <a:extLst>
              <a:ext uri="{FF2B5EF4-FFF2-40B4-BE49-F238E27FC236}">
                <a16:creationId xmlns:a16="http://schemas.microsoft.com/office/drawing/2014/main" id="{C6AA55B5-F555-C3E5-766B-F6937328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75" y="2071239"/>
            <a:ext cx="5116721" cy="25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41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F541-1F8E-ECC7-7125-C87EEB04E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D8E26F-47F0-E18F-6803-8E5F4BB5C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49074"/>
            <a:ext cx="7705647" cy="6687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Skip Rate by Genre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C113-F136-1F1F-5B57-FAF0482E95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621" y="1712802"/>
            <a:ext cx="6094254" cy="48961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ea typeface="+mn-lt"/>
                <a:cs typeface="+mn-lt"/>
              </a:rPr>
              <a:t>This line graph ranks genres by their </a:t>
            </a:r>
            <a:r>
              <a:rPr lang="en-US" sz="1700" b="1" dirty="0">
                <a:ea typeface="+mn-lt"/>
                <a:cs typeface="+mn-lt"/>
              </a:rPr>
              <a:t>average skip rate (%)</a:t>
            </a:r>
            <a:r>
              <a:rPr lang="en-US" sz="1700" dirty="0">
                <a:ea typeface="+mn-lt"/>
                <a:cs typeface="+mn-lt"/>
              </a:rPr>
              <a:t>, revealing how quickly listeners tend to move on from a track after starting it.</a:t>
            </a:r>
            <a:br>
              <a:rPr lang="en-US" sz="1700" dirty="0">
                <a:ea typeface="+mn-lt"/>
                <a:cs typeface="+mn-lt"/>
              </a:rPr>
            </a:br>
            <a:r>
              <a:rPr lang="en-US" sz="1700" dirty="0">
                <a:ea typeface="+mn-lt"/>
                <a:cs typeface="+mn-lt"/>
              </a:rPr>
              <a:t> Higher skip rates can indicate weaker engagement or mismatch between user expectations and content.</a:t>
            </a:r>
          </a:p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Classical and Rock</a:t>
            </a:r>
            <a:r>
              <a:rPr lang="en-US" sz="1700" dirty="0">
                <a:ea typeface="+mn-lt"/>
                <a:cs typeface="+mn-lt"/>
              </a:rPr>
              <a:t> have the highest skip rates—often due to longer intros or niche audience appeal.</a:t>
            </a:r>
          </a:p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Hip Hop, EDM, and Pop</a:t>
            </a:r>
            <a:r>
              <a:rPr lang="en-US" sz="1700" dirty="0">
                <a:ea typeface="+mn-lt"/>
                <a:cs typeface="+mn-lt"/>
              </a:rPr>
              <a:t> fall in the mid-range—likely due to their high play volume but also variable song structure.</a:t>
            </a:r>
          </a:p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Jazz, R&amp;B, and Reggaeton</a:t>
            </a:r>
            <a:r>
              <a:rPr lang="en-US" sz="1700" dirty="0">
                <a:ea typeface="+mn-lt"/>
                <a:cs typeface="+mn-lt"/>
              </a:rPr>
              <a:t> have the </a:t>
            </a:r>
            <a:r>
              <a:rPr lang="en-US" sz="1700" b="1" dirty="0">
                <a:ea typeface="+mn-lt"/>
                <a:cs typeface="+mn-lt"/>
              </a:rPr>
              <a:t>lowest skip rates</a:t>
            </a:r>
            <a:r>
              <a:rPr lang="en-US" sz="1700" dirty="0">
                <a:ea typeface="+mn-lt"/>
                <a:cs typeface="+mn-lt"/>
              </a:rPr>
              <a:t>, signaling consistent listener satisfaction and strong fan loyalty.</a:t>
            </a:r>
            <a:endParaRPr lang="en-US" sz="170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23FD6-E4CB-9D86-7537-5919203FB560}"/>
              </a:ext>
            </a:extLst>
          </p:cNvPr>
          <p:cNvSpPr txBox="1"/>
          <p:nvPr/>
        </p:nvSpPr>
        <p:spPr>
          <a:xfrm>
            <a:off x="1166291" y="1125172"/>
            <a:ext cx="6207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/>
              <a:t>GENRE THAT LOSES ATTENTION</a:t>
            </a:r>
          </a:p>
        </p:txBody>
      </p:sp>
      <p:pic>
        <p:nvPicPr>
          <p:cNvPr id="8" name="Picture 7" descr="A green and black graph&#10;&#10;AI-generated content may be incorrect.">
            <a:extLst>
              <a:ext uri="{FF2B5EF4-FFF2-40B4-BE49-F238E27FC236}">
                <a16:creationId xmlns:a16="http://schemas.microsoft.com/office/drawing/2014/main" id="{4E0E16AC-4ABF-19BA-B790-83D21463A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998" y="1999616"/>
            <a:ext cx="5159852" cy="28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51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EF84D-14D8-C7D9-3A45-5F5F61455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90D43B-0C05-BB89-4B81-516F7E22F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6" y="134055"/>
            <a:ext cx="11084326" cy="668767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Total Listening Time: Artists &amp; Albums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4F7D-43E3-CCA6-58C6-C08C5CCC9A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376" y="1425255"/>
            <a:ext cx="6712480" cy="508302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u="sng" dirty="0">
                <a:ea typeface="+mn-lt"/>
                <a:cs typeface="+mn-lt"/>
              </a:rPr>
              <a:t>Artists:</a:t>
            </a:r>
            <a:endParaRPr lang="en-US" u="sng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BTS</a:t>
            </a:r>
            <a:r>
              <a:rPr lang="en-US" dirty="0">
                <a:ea typeface="+mn-lt"/>
                <a:cs typeface="+mn-lt"/>
              </a:rPr>
              <a:t> leads with over 4.2 million hours streamed, demonstrating unmatched global reach.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BLACKPINK</a:t>
            </a:r>
            <a:r>
              <a:rPr lang="en-US" dirty="0">
                <a:ea typeface="+mn-lt"/>
                <a:cs typeface="+mn-lt"/>
              </a:rPr>
              <a:t> follows at ~3.8 million hours, reflecting both album cycles and high-engagement singles.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Dua Lipa</a:t>
            </a:r>
            <a:r>
              <a:rPr lang="en-US" dirty="0">
                <a:ea typeface="+mn-lt"/>
                <a:cs typeface="+mn-lt"/>
              </a:rPr>
              <a:t> clocks in around 3.1 million hours, driven by recent hits and playlist placements.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Bad Bunny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The </a:t>
            </a:r>
            <a:r>
              <a:rPr lang="en-US" b="1" dirty="0" err="1">
                <a:ea typeface="+mn-lt"/>
                <a:cs typeface="+mn-lt"/>
              </a:rPr>
              <a:t>Weeknd</a:t>
            </a:r>
            <a:r>
              <a:rPr lang="en-US" dirty="0">
                <a:ea typeface="+mn-lt"/>
                <a:cs typeface="+mn-lt"/>
              </a:rPr>
              <a:t> round out the top five </a:t>
            </a:r>
          </a:p>
          <a:p>
            <a:r>
              <a:rPr lang="en-US" b="1" u="sng" dirty="0">
                <a:ea typeface="+mn-lt"/>
                <a:cs typeface="+mn-lt"/>
              </a:rPr>
              <a:t>Album </a:t>
            </a:r>
            <a:r>
              <a:rPr lang="en-US" b="1" dirty="0">
                <a:ea typeface="+mn-lt"/>
                <a:cs typeface="+mn-lt"/>
              </a:rPr>
              <a:t>: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      Proof</a:t>
            </a:r>
            <a:r>
              <a:rPr lang="en-US" dirty="0">
                <a:ea typeface="+mn-lt"/>
                <a:cs typeface="+mn-lt"/>
              </a:rPr>
              <a:t> tops the album list at ~2.5 million hours, highlighting its deep replay value.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      Future Nostalgia</a:t>
            </a:r>
            <a:r>
              <a:rPr lang="en-US" dirty="0">
                <a:ea typeface="+mn-lt"/>
                <a:cs typeface="+mn-lt"/>
              </a:rPr>
              <a:t> registers ~2.3 million hours, propelled by its coherent track flow.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       Nadie Sabe…</a:t>
            </a:r>
            <a:r>
              <a:rPr lang="en-US" dirty="0">
                <a:ea typeface="+mn-lt"/>
                <a:cs typeface="+mn-lt"/>
              </a:rPr>
              <a:t> hits ~2.0 million hours, showing strong regional appeal and word-of-mouth momentum.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F50F3-4F97-EDEE-2C95-EEAF229F9B5D}"/>
              </a:ext>
            </a:extLst>
          </p:cNvPr>
          <p:cNvSpPr txBox="1"/>
          <p:nvPr/>
        </p:nvSpPr>
        <p:spPr>
          <a:xfrm>
            <a:off x="1166291" y="909512"/>
            <a:ext cx="6207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Total Hours Streamed by Artist &amp; by Album</a:t>
            </a:r>
            <a:endParaRPr lang="en-US" b="1" u="sng"/>
          </a:p>
        </p:txBody>
      </p:sp>
      <p:pic>
        <p:nvPicPr>
          <p:cNvPr id="2" name="Picture 1" descr="A green graph with white text&#10;&#10;AI-generated content may be incorrect.">
            <a:extLst>
              <a:ext uri="{FF2B5EF4-FFF2-40B4-BE49-F238E27FC236}">
                <a16:creationId xmlns:a16="http://schemas.microsoft.com/office/drawing/2014/main" id="{11CB4227-96C3-7858-6F9C-A122E11B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473" y="1830055"/>
            <a:ext cx="4553847" cy="1918301"/>
          </a:xfrm>
          <a:prstGeom prst="rect">
            <a:avLst/>
          </a:prstGeom>
        </p:spPr>
      </p:pic>
      <p:pic>
        <p:nvPicPr>
          <p:cNvPr id="4" name="Picture 3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49573565-46A6-4CC7-C4C2-F164A250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460" y="4353645"/>
            <a:ext cx="4551871" cy="19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0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FDF57-7A8B-F812-26EE-AADC0150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6EB095-1AE0-0A0F-393E-6616DB62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91565"/>
            <a:ext cx="9991647" cy="5825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B43D7"/>
                </a:solidFill>
                <a:ea typeface="+mj-lt"/>
                <a:cs typeface="+mj-lt"/>
              </a:rPr>
              <a:t>Total Streams vs. Last 30 Days (Albums)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F7E-12C3-8F2D-7381-26567ACB44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39" y="1870953"/>
            <a:ext cx="6568707" cy="4594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‘Proof’</a:t>
            </a:r>
            <a:r>
              <a:rPr lang="en-US" sz="1700" dirty="0">
                <a:ea typeface="+mn-lt"/>
                <a:cs typeface="+mn-lt"/>
              </a:rPr>
              <a:t> is the undisputed leader, with </a:t>
            </a:r>
            <a:r>
              <a:rPr lang="en-US" sz="1700" b="1" dirty="0">
                <a:ea typeface="+mn-lt"/>
                <a:cs typeface="+mn-lt"/>
              </a:rPr>
              <a:t>over 140M total streams</a:t>
            </a:r>
            <a:r>
              <a:rPr lang="en-US" sz="1700" dirty="0">
                <a:ea typeface="+mn-lt"/>
                <a:cs typeface="+mn-lt"/>
              </a:rPr>
              <a:t> and a healthy </a:t>
            </a:r>
            <a:r>
              <a:rPr lang="en-US" sz="1700" b="1" dirty="0">
                <a:ea typeface="+mn-lt"/>
                <a:cs typeface="+mn-lt"/>
              </a:rPr>
              <a:t>recent surge</a:t>
            </a:r>
            <a:r>
              <a:rPr lang="en-US" sz="1700" dirty="0">
                <a:ea typeface="+mn-lt"/>
                <a:cs typeface="+mn-lt"/>
              </a:rPr>
              <a:t>, indicating ongoing relevance.</a:t>
            </a:r>
          </a:p>
          <a:p>
            <a:pPr>
              <a:buFont typeface="Arial"/>
              <a:buChar char="•"/>
            </a:pPr>
            <a:r>
              <a:rPr lang="en-US" sz="1700" b="1" dirty="0">
                <a:ea typeface="+mn-lt"/>
                <a:cs typeface="+mn-lt"/>
              </a:rPr>
              <a:t>‘Future Nostalgia’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b="1" dirty="0">
                <a:ea typeface="+mn-lt"/>
                <a:cs typeface="+mn-lt"/>
              </a:rPr>
              <a:t>‘Nadie Sabe Lo Que Va a Pasar </a:t>
            </a:r>
            <a:r>
              <a:rPr lang="en-US" sz="1700" b="1" dirty="0" err="1">
                <a:ea typeface="+mn-lt"/>
                <a:cs typeface="+mn-lt"/>
              </a:rPr>
              <a:t>Mañana</a:t>
            </a:r>
            <a:r>
              <a:rPr lang="en-US" sz="1700" b="1" dirty="0">
                <a:ea typeface="+mn-lt"/>
                <a:cs typeface="+mn-lt"/>
              </a:rPr>
              <a:t>’</a:t>
            </a:r>
            <a:r>
              <a:rPr lang="en-US" sz="1700" dirty="0">
                <a:ea typeface="+mn-lt"/>
                <a:cs typeface="+mn-lt"/>
              </a:rPr>
              <a:t> follow closely, blending catalog strength with recent upticks.</a:t>
            </a:r>
          </a:p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Albums like </a:t>
            </a:r>
            <a:r>
              <a:rPr lang="en-US" sz="1700" b="1" dirty="0">
                <a:ea typeface="+mn-lt"/>
                <a:cs typeface="+mn-lt"/>
              </a:rPr>
              <a:t>‘BORNPINK’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b="1" dirty="0">
                <a:ea typeface="+mn-lt"/>
                <a:cs typeface="+mn-lt"/>
              </a:rPr>
              <a:t>‘Scarlet’</a:t>
            </a:r>
            <a:r>
              <a:rPr lang="en-US" sz="1700" dirty="0">
                <a:ea typeface="+mn-lt"/>
                <a:cs typeface="+mn-lt"/>
              </a:rPr>
              <a:t> also show strong total streams with noticeable 30-day gains—suggesting renewed interest, possibly from promotions or virality.</a:t>
            </a:r>
          </a:p>
          <a:p>
            <a:pPr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The </a:t>
            </a:r>
            <a:r>
              <a:rPr lang="en-US" sz="1700" b="1" dirty="0">
                <a:ea typeface="+mn-lt"/>
                <a:cs typeface="+mn-lt"/>
              </a:rPr>
              <a:t>30-day bars</a:t>
            </a:r>
            <a:r>
              <a:rPr lang="en-US" sz="1700" dirty="0">
                <a:ea typeface="+mn-lt"/>
                <a:cs typeface="+mn-lt"/>
              </a:rPr>
              <a:t> for albums like </a:t>
            </a:r>
            <a:r>
              <a:rPr lang="en-US" sz="1700" b="1" dirty="0">
                <a:ea typeface="+mn-lt"/>
                <a:cs typeface="+mn-lt"/>
              </a:rPr>
              <a:t>‘Guts’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b="1" dirty="0">
                <a:ea typeface="+mn-lt"/>
                <a:cs typeface="+mn-lt"/>
              </a:rPr>
              <a:t>‘Happier Than Ever’</a:t>
            </a:r>
            <a:r>
              <a:rPr lang="en-US" sz="1700" dirty="0">
                <a:ea typeface="+mn-lt"/>
                <a:cs typeface="+mn-lt"/>
              </a:rPr>
              <a:t> reveal that while their total streams are lower, their recent activity is relatively high—signaling growing fan engagement or resurgence.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sz="1700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3E865-8CBC-5D22-8494-78340AE4673E}"/>
              </a:ext>
            </a:extLst>
          </p:cNvPr>
          <p:cNvSpPr txBox="1"/>
          <p:nvPr/>
        </p:nvSpPr>
        <p:spPr>
          <a:xfrm>
            <a:off x="1166291" y="1067662"/>
            <a:ext cx="6207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Top Albums – All-Time vs. Recent Surge</a:t>
            </a:r>
            <a:endParaRPr lang="en-US" b="1" u="sng"/>
          </a:p>
        </p:txBody>
      </p:sp>
      <p:pic>
        <p:nvPicPr>
          <p:cNvPr id="2" name="Picture 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FBB94F0-E5EA-CB10-DCD3-36BE2B9E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474" y="1870567"/>
            <a:ext cx="4625733" cy="30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37788"/>
      </p:ext>
    </p:extLst>
  </p:cSld>
  <p:clrMapOvr>
    <a:masterClrMapping/>
  </p:clrMapOvr>
</p:sld>
</file>

<file path=ppt/theme/theme1.xml><?xml version="1.0" encoding="utf-8"?>
<a:theme xmlns:a="http://schemas.openxmlformats.org/drawingml/2006/main" name="Sleek Blue">
  <a:themeElements>
    <a:clrScheme name="Sleek Blue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B43D7"/>
      </a:accent1>
      <a:accent2>
        <a:srgbClr val="819CEA"/>
      </a:accent2>
      <a:accent3>
        <a:srgbClr val="D17DEA"/>
      </a:accent3>
      <a:accent4>
        <a:srgbClr val="B0D016"/>
      </a:accent4>
      <a:accent5>
        <a:srgbClr val="E0ED79"/>
      </a:accent5>
      <a:accent6>
        <a:srgbClr val="ED4007"/>
      </a:accent6>
      <a:hlink>
        <a:srgbClr val="467886"/>
      </a:hlink>
      <a:folHlink>
        <a:srgbClr val="96607D"/>
      </a:folHlink>
    </a:clrScheme>
    <a:fontScheme name="Custom 12">
      <a:majorFont>
        <a:latin typeface="Raleway Medium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eek Blue_Finance_win32_EF_v3" id="{27365B25-6984-4000-9C02-6DCA100ED127}" vid="{66FB4534-C562-46C7-916B-576895C253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495</Words>
  <Application>Microsoft Office PowerPoint</Application>
  <PresentationFormat>Widescreen</PresentationFormat>
  <Paragraphs>70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Sleek Blue</vt:lpstr>
      <vt:lpstr>Spotify 2024 – Global Streaming Trends: A Business Analyst Overview</vt:lpstr>
      <vt:lpstr>Agenda </vt:lpstr>
      <vt:lpstr>INTRODUCTION TO PROJECT →</vt:lpstr>
      <vt:lpstr>INTRODUCTION</vt:lpstr>
      <vt:lpstr>VISUALIZATION DASHBOARD WALK THROUGH →</vt:lpstr>
      <vt:lpstr>Average Stream Duration by Country</vt:lpstr>
      <vt:lpstr>Skip Rate by Genre</vt:lpstr>
      <vt:lpstr>Total Listening Time: Artists &amp; Albums</vt:lpstr>
      <vt:lpstr>Total Streams vs. Last 30 Days (Albums)</vt:lpstr>
      <vt:lpstr>Total Streams vs. Last 30 Days (Artists)</vt:lpstr>
      <vt:lpstr>Country-Level Streaming Insights &amp; Top Artist Markets</vt:lpstr>
      <vt:lpstr>KEY FINDINGS AND INSIGHTS →</vt:lpstr>
      <vt:lpstr>Key Findings &amp; Insights</vt:lpstr>
      <vt:lpstr>Key Findings &amp; Insights</vt:lpstr>
      <vt:lpstr>Key Findings &amp; Insights</vt:lpstr>
      <vt:lpstr>RECOMMENDATIONS →</vt:lpstr>
      <vt:lpstr>RECOMMENDATIONS </vt:lpstr>
      <vt:lpstr>RECOMMENDATIONS </vt:lpstr>
      <vt:lpstr>CONCLUSION AND LEARNINGS →</vt:lpstr>
      <vt:lpstr>Conclusion &amp; Learning</vt:lpstr>
      <vt:lpstr>Conclusion &amp; Learning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662</cp:revision>
  <dcterms:created xsi:type="dcterms:W3CDTF">2025-05-13T13:48:51Z</dcterms:created>
  <dcterms:modified xsi:type="dcterms:W3CDTF">2025-05-14T08:25:36Z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